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6858000" cx="9906000"/>
  <p:notesSz cx="6807200" cy="99393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247">
          <p15:clr>
            <a:srgbClr val="A4A3A4"/>
          </p15:clr>
        </p15:guide>
        <p15:guide id="2" orient="horz" pos="572">
          <p15:clr>
            <a:srgbClr val="A4A3A4"/>
          </p15:clr>
        </p15:guide>
        <p15:guide id="3" pos="3120">
          <p15:clr>
            <a:srgbClr val="A4A3A4"/>
          </p15:clr>
        </p15:guide>
        <p15:guide id="4" pos="126">
          <p15:clr>
            <a:srgbClr val="A4A3A4"/>
          </p15:clr>
        </p15:guide>
        <p15:guide id="5" pos="6114">
          <p15:clr>
            <a:srgbClr val="A4A3A4"/>
          </p15:clr>
        </p15:guide>
        <p15:guide id="6" pos="3211">
          <p15:clr>
            <a:srgbClr val="A4A3A4"/>
          </p15:clr>
        </p15:guide>
        <p15:guide id="7" pos="3029">
          <p15:clr>
            <a:srgbClr val="A4A3A4"/>
          </p15:clr>
        </p15:guide>
        <p15:guide id="8">
          <p15:clr>
            <a:srgbClr val="A4A3A4"/>
          </p15:clr>
        </p15:guide>
        <p15:guide id="9" orient="horz" pos="4110">
          <p15:clr>
            <a:srgbClr val="A4A3A4"/>
          </p15:clr>
        </p15:guide>
        <p15:guide id="10" orient="horz" pos="391">
          <p15:clr>
            <a:srgbClr val="A4A3A4"/>
          </p15:clr>
        </p15:guide>
        <p15:guide id="11" orient="horz" pos="1706">
          <p15:clr>
            <a:srgbClr val="A4A3A4"/>
          </p15:clr>
        </p15:guide>
        <p15:guide id="12" pos="1532">
          <p15:clr>
            <a:srgbClr val="A4A3A4"/>
          </p15:clr>
        </p15:guide>
        <p15:guide id="13" pos="2279">
          <p15:clr>
            <a:srgbClr val="A4A3A4"/>
          </p15:clr>
        </p15:guide>
      </p15:sldGuideLst>
    </p:ext>
    <p:ext uri="http://customooxmlschemas.google.com/">
      <go:slidesCustomData xmlns:go="http://customooxmlschemas.google.com/" r:id="rId8" roundtripDataSignature="AMtx7mgUxbyvZoyIkc2AYj3+RGJBEnES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BAA5BEE-3D7D-48B5-8813-0A9743631BF5}">
  <a:tblStyle styleId="{EBAA5BEE-3D7D-48B5-8813-0A9743631BF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659521B-A534-4ED0-B8C3-8886711C7C6B}" styleName="Table_1">
    <a:wholeTbl>
      <a:tcTxStyle b="off" i="off">
        <a:font>
          <a:latin typeface="맑은 고딕"/>
          <a:ea typeface="맑은 고딕"/>
          <a:cs typeface="맑은 고딕"/>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맑은 고딕"/>
          <a:ea typeface="맑은 고딕"/>
          <a:cs typeface="맑은 고딕"/>
        </a:font>
        <a:schemeClr val="lt1"/>
      </a:tcTxStyle>
      <a:tcStyle>
        <a:fill>
          <a:solidFill>
            <a:schemeClr val="accent1"/>
          </a:solidFill>
        </a:fill>
      </a:tcStyle>
    </a:lastCol>
    <a:firstCol>
      <a:tcTxStyle b="on" i="off">
        <a:font>
          <a:latin typeface="맑은 고딕"/>
          <a:ea typeface="맑은 고딕"/>
          <a:cs typeface="맑은 고딕"/>
        </a:font>
        <a:schemeClr val="lt1"/>
      </a:tcTxStyle>
      <a:tcStyle>
        <a:fill>
          <a:solidFill>
            <a:schemeClr val="accent1"/>
          </a:solidFill>
        </a:fill>
      </a:tcStyle>
    </a:firstCol>
    <a:lastRow>
      <a:tcTxStyle b="on" i="off">
        <a:font>
          <a:latin typeface="맑은 고딕"/>
          <a:ea typeface="맑은 고딕"/>
          <a:cs typeface="맑은 고딕"/>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맑은 고딕"/>
          <a:ea typeface="맑은 고딕"/>
          <a:cs typeface="맑은 고딕"/>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247" orient="horz"/>
        <p:guide pos="572" orient="horz"/>
        <p:guide pos="3120"/>
        <p:guide pos="126"/>
        <p:guide pos="6114"/>
        <p:guide pos="3211"/>
        <p:guide pos="3029"/>
        <p:guide/>
        <p:guide pos="4110" orient="horz"/>
        <p:guide pos="391" orient="horz"/>
        <p:guide pos="1706" orient="horz"/>
        <p:guide pos="1532"/>
        <p:guide pos="2279"/>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787" cy="496967"/>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4" name="Google Shape;4;n"/>
          <p:cNvSpPr txBox="1"/>
          <p:nvPr>
            <p:ph idx="10" type="dt"/>
          </p:nvPr>
        </p:nvSpPr>
        <p:spPr>
          <a:xfrm>
            <a:off x="3855838" y="0"/>
            <a:ext cx="2949787" cy="496967"/>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5" name="Google Shape;5;n"/>
          <p:cNvSpPr/>
          <p:nvPr>
            <p:ph idx="3" type="sldImg"/>
          </p:nvPr>
        </p:nvSpPr>
        <p:spPr>
          <a:xfrm>
            <a:off x="712788" y="746125"/>
            <a:ext cx="5381625"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720" y="4721186"/>
            <a:ext cx="5445760" cy="4472702"/>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indent="-228600" lvl="1" marL="914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2pPr>
            <a:lvl3pPr indent="-228600" lvl="2" marL="1371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3pPr>
            <a:lvl4pPr indent="-228600" lvl="3" marL="1828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4pPr>
            <a:lvl5pPr indent="-228600" lvl="4" marL="22860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5pPr>
            <a:lvl6pPr indent="-228600" lvl="5" marL="27432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6pPr>
            <a:lvl7pPr indent="-228600" lvl="6" marL="32004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7pPr>
            <a:lvl8pPr indent="-228600" lvl="7" marL="36576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8pPr>
            <a:lvl9pPr indent="-228600" lvl="8" marL="411480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9pPr>
          </a:lstStyle>
          <a:p/>
        </p:txBody>
      </p:sp>
      <p:sp>
        <p:nvSpPr>
          <p:cNvPr id="7" name="Google Shape;7;n"/>
          <p:cNvSpPr txBox="1"/>
          <p:nvPr>
            <p:ph idx="11" type="ftr"/>
          </p:nvPr>
        </p:nvSpPr>
        <p:spPr>
          <a:xfrm>
            <a:off x="0" y="9440646"/>
            <a:ext cx="2949787" cy="49696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algun Gothic"/>
                <a:ea typeface="Malgun Gothic"/>
                <a:cs typeface="Malgun Gothic"/>
                <a:sym typeface="Malgun Gothic"/>
              </a:defRPr>
            </a:lvl1pPr>
            <a:lvl2pPr lvl="1"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2pPr>
            <a:lvl3pPr lvl="2"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3pPr>
            <a:lvl4pPr lvl="3"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4pPr>
            <a:lvl5pPr lvl="4"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5pPr>
            <a:lvl6pPr lvl="5"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6pPr>
            <a:lvl7pPr lvl="6"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7pPr>
            <a:lvl8pPr lvl="7"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8pPr>
            <a:lvl9pPr lvl="8" marR="0" rtl="0" algn="l">
              <a:spcBef>
                <a:spcPts val="0"/>
              </a:spcBef>
              <a:spcAft>
                <a:spcPts val="0"/>
              </a:spcAft>
              <a:buSzPts val="1400"/>
              <a:buNone/>
              <a:defRPr b="0" i="0" sz="1800" u="none" cap="none" strike="noStrike">
                <a:solidFill>
                  <a:schemeClr val="dk1"/>
                </a:solidFill>
                <a:latin typeface="Malgun Gothic"/>
                <a:ea typeface="Malgun Gothic"/>
                <a:cs typeface="Malgun Gothic"/>
                <a:sym typeface="Malgun Gothic"/>
              </a:defRPr>
            </a:lvl9pPr>
          </a:lstStyle>
          <a:p/>
        </p:txBody>
      </p:sp>
      <p:sp>
        <p:nvSpPr>
          <p:cNvPr id="8" name="Google Shape;8;n"/>
          <p:cNvSpPr txBox="1"/>
          <p:nvPr>
            <p:ph idx="12" type="sldNum"/>
          </p:nvPr>
        </p:nvSpPr>
        <p:spPr>
          <a:xfrm>
            <a:off x="3855838" y="9440646"/>
            <a:ext cx="2949787"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ko-KR" sz="1200" u="none" cap="none" strike="noStrike">
                <a:solidFill>
                  <a:schemeClr val="dk1"/>
                </a:solidFill>
                <a:latin typeface="Malgun Gothic"/>
                <a:ea typeface="Malgun Gothic"/>
                <a:cs typeface="Malgun Gothic"/>
                <a:sym typeface="Malgun Gothic"/>
              </a:rPr>
              <a:t>‹#›</a:t>
            </a:fld>
            <a:endParaRPr b="0" i="0" sz="1200" u="none" cap="none" strike="noStrike">
              <a:solidFill>
                <a:schemeClr val="dk1"/>
              </a:solidFill>
              <a:latin typeface="Malgun Gothic"/>
              <a:ea typeface="Malgun Gothic"/>
              <a:cs typeface="Malgun Gothic"/>
              <a:sym typeface="Malgun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 name="Shape 12"/>
        <p:cNvGrpSpPr/>
        <p:nvPr/>
      </p:nvGrpSpPr>
      <p:grpSpPr>
        <a:xfrm>
          <a:off x="0" y="0"/>
          <a:ext cx="0" cy="0"/>
          <a:chOff x="0" y="0"/>
          <a:chExt cx="0" cy="0"/>
        </a:xfrm>
      </p:grpSpPr>
      <p:sp>
        <p:nvSpPr>
          <p:cNvPr id="13" name="Google Shape;13;p1:notes"/>
          <p:cNvSpPr txBox="1"/>
          <p:nvPr>
            <p:ph idx="1" type="body"/>
          </p:nvPr>
        </p:nvSpPr>
        <p:spPr>
          <a:xfrm>
            <a:off x="680720" y="4721186"/>
            <a:ext cx="5445760"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p:nvPr>
            <p:ph idx="2" type="sldImg"/>
          </p:nvPr>
        </p:nvSpPr>
        <p:spPr>
          <a:xfrm>
            <a:off x="712788" y="746125"/>
            <a:ext cx="5381625"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세로 제목 및 텍스트">
  <p:cSld name="세로 제목 및 텍스트">
    <p:spTree>
      <p:nvGrpSpPr>
        <p:cNvPr id="10" name="Shape 10"/>
        <p:cNvGrpSpPr/>
        <p:nvPr/>
      </p:nvGrpSpPr>
      <p:grpSpPr>
        <a:xfrm>
          <a:off x="0" y="0"/>
          <a:ext cx="0" cy="0"/>
          <a:chOff x="0" y="0"/>
          <a:chExt cx="0" cy="0"/>
        </a:xfrm>
      </p:grpSpPr>
      <p:sp>
        <p:nvSpPr>
          <p:cNvPr id="11" name="Google Shape;11;p3"/>
          <p:cNvSpPr txBox="1"/>
          <p:nvPr>
            <p:ph type="ctrTitle"/>
          </p:nvPr>
        </p:nvSpPr>
        <p:spPr>
          <a:xfrm>
            <a:off x="273052" y="210411"/>
            <a:ext cx="8043636" cy="415498"/>
          </a:xfrm>
          <a:prstGeom prst="rect">
            <a:avLst/>
          </a:prstGeom>
          <a:noFill/>
          <a:ln>
            <a:noFill/>
          </a:ln>
        </p:spPr>
        <p:txBody>
          <a:bodyPr anchorCtr="0" anchor="t" bIns="45700" lIns="91425" spcFirstLastPara="1" rIns="91425" wrap="square" tIns="45700">
            <a:spAutoFit/>
          </a:bodyPr>
          <a:lstStyle>
            <a:lvl1pPr lvl="0" marR="0" rtl="0" algn="l">
              <a:lnSpc>
                <a:spcPct val="90000"/>
              </a:lnSpc>
              <a:spcBef>
                <a:spcPts val="0"/>
              </a:spcBef>
              <a:spcAft>
                <a:spcPts val="0"/>
              </a:spcAft>
              <a:buClr>
                <a:schemeClr val="lt1"/>
              </a:buClr>
              <a:buSzPts val="2100"/>
              <a:buFont typeface="Malgun Gothic"/>
              <a:buNone/>
              <a:defRPr b="1" i="0" sz="2100" u="none" cap="none" strike="noStrike">
                <a:solidFill>
                  <a:schemeClr val="lt1"/>
                </a:solidFill>
                <a:latin typeface="Malgun Gothic"/>
                <a:ea typeface="Malgun Gothic"/>
                <a:cs typeface="Malgun Gothic"/>
                <a:sym typeface="Malgu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 name="Shape 15"/>
        <p:cNvGrpSpPr/>
        <p:nvPr/>
      </p:nvGrpSpPr>
      <p:grpSpPr>
        <a:xfrm>
          <a:off x="0" y="0"/>
          <a:ext cx="0" cy="0"/>
          <a:chOff x="0" y="0"/>
          <a:chExt cx="0" cy="0"/>
        </a:xfrm>
      </p:grpSpPr>
      <p:sp>
        <p:nvSpPr>
          <p:cNvPr id="16" name="Google Shape;16;p1"/>
          <p:cNvSpPr/>
          <p:nvPr/>
        </p:nvSpPr>
        <p:spPr>
          <a:xfrm>
            <a:off x="477866" y="5116712"/>
            <a:ext cx="4403126" cy="291936"/>
          </a:xfrm>
          <a:prstGeom prst="rect">
            <a:avLst/>
          </a:prstGeom>
          <a:gradFill>
            <a:gsLst>
              <a:gs pos="0">
                <a:srgbClr val="FFFFFF">
                  <a:alpha val="0"/>
                </a:srgbClr>
              </a:gs>
              <a:gs pos="17000">
                <a:srgbClr val="A8D08C"/>
              </a:gs>
              <a:gs pos="34000">
                <a:srgbClr val="548135"/>
              </a:gs>
              <a:gs pos="67000">
                <a:srgbClr val="385623"/>
              </a:gs>
              <a:gs pos="100000">
                <a:srgbClr val="385623"/>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ko-KR" sz="1200" u="none" cap="none" strike="noStrike">
                <a:solidFill>
                  <a:srgbClr val="FFFFFF"/>
                </a:solidFill>
                <a:latin typeface="Malgun Gothic"/>
                <a:ea typeface="Malgun Gothic"/>
                <a:cs typeface="Malgun Gothic"/>
                <a:sym typeface="Malgun Gothic"/>
              </a:rPr>
              <a:t>강사 정보</a:t>
            </a:r>
            <a:endParaRPr/>
          </a:p>
        </p:txBody>
      </p:sp>
      <p:sp>
        <p:nvSpPr>
          <p:cNvPr id="17" name="Google Shape;17;p1"/>
          <p:cNvSpPr/>
          <p:nvPr/>
        </p:nvSpPr>
        <p:spPr>
          <a:xfrm>
            <a:off x="5241032" y="1151888"/>
            <a:ext cx="4187102" cy="277000"/>
          </a:xfrm>
          <a:prstGeom prst="rect">
            <a:avLst/>
          </a:prstGeom>
          <a:gradFill>
            <a:gsLst>
              <a:gs pos="0">
                <a:srgbClr val="FFFFFF">
                  <a:alpha val="0"/>
                </a:srgbClr>
              </a:gs>
              <a:gs pos="17000">
                <a:srgbClr val="A8D08C"/>
              </a:gs>
              <a:gs pos="34000">
                <a:srgbClr val="548135"/>
              </a:gs>
              <a:gs pos="67000">
                <a:srgbClr val="385623"/>
              </a:gs>
              <a:gs pos="100000">
                <a:srgbClr val="385623"/>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ko-KR" sz="1200" u="none" cap="none" strike="noStrike">
                <a:solidFill>
                  <a:srgbClr val="FFFFFF"/>
                </a:solidFill>
                <a:latin typeface="Malgun Gothic"/>
                <a:ea typeface="Malgun Gothic"/>
                <a:cs typeface="Malgun Gothic"/>
                <a:sym typeface="Malgun Gothic"/>
              </a:rPr>
              <a:t>과정의 특징</a:t>
            </a:r>
            <a:endParaRPr/>
          </a:p>
        </p:txBody>
      </p:sp>
      <p:sp>
        <p:nvSpPr>
          <p:cNvPr id="18" name="Google Shape;18;p1"/>
          <p:cNvSpPr/>
          <p:nvPr/>
        </p:nvSpPr>
        <p:spPr>
          <a:xfrm>
            <a:off x="5241032" y="3508147"/>
            <a:ext cx="4187102" cy="277000"/>
          </a:xfrm>
          <a:prstGeom prst="rect">
            <a:avLst/>
          </a:prstGeom>
          <a:gradFill>
            <a:gsLst>
              <a:gs pos="0">
                <a:srgbClr val="FFFFFF">
                  <a:alpha val="0"/>
                </a:srgbClr>
              </a:gs>
              <a:gs pos="17000">
                <a:srgbClr val="A8D08C"/>
              </a:gs>
              <a:gs pos="34000">
                <a:srgbClr val="548135"/>
              </a:gs>
              <a:gs pos="67000">
                <a:srgbClr val="385623"/>
              </a:gs>
              <a:gs pos="100000">
                <a:srgbClr val="385623"/>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ko-KR" sz="1200" u="none" cap="none" strike="noStrike">
                <a:solidFill>
                  <a:srgbClr val="FFFFFF"/>
                </a:solidFill>
                <a:latin typeface="Malgun Gothic"/>
                <a:ea typeface="Malgun Gothic"/>
                <a:cs typeface="Malgun Gothic"/>
                <a:sym typeface="Malgun Gothic"/>
              </a:rPr>
              <a:t>학습목차</a:t>
            </a:r>
            <a:endParaRPr/>
          </a:p>
        </p:txBody>
      </p:sp>
      <p:graphicFrame>
        <p:nvGraphicFramePr>
          <p:cNvPr id="19" name="Google Shape;19;p1"/>
          <p:cNvGraphicFramePr/>
          <p:nvPr/>
        </p:nvGraphicFramePr>
        <p:xfrm>
          <a:off x="488504" y="1415543"/>
          <a:ext cx="3000000" cy="3000000"/>
        </p:xfrm>
        <a:graphic>
          <a:graphicData uri="http://schemas.openxmlformats.org/drawingml/2006/table">
            <a:tbl>
              <a:tblPr>
                <a:noFill/>
                <a:tableStyleId>{EBAA5BEE-3D7D-48B5-8813-0A9743631BF5}</a:tableStyleId>
              </a:tblPr>
              <a:tblGrid>
                <a:gridCol w="576075"/>
                <a:gridCol w="946850"/>
                <a:gridCol w="553750"/>
                <a:gridCol w="553750"/>
                <a:gridCol w="1762100"/>
              </a:tblGrid>
              <a:tr h="1270475">
                <a:tc gridSpan="5">
                  <a:txBody>
                    <a:bodyPr/>
                    <a:lstStyle/>
                    <a:p>
                      <a:pPr indent="0" lvl="0" marL="0" marR="0" rtl="0" algn="l">
                        <a:lnSpc>
                          <a:spcPct val="100000"/>
                        </a:lnSpc>
                        <a:spcBef>
                          <a:spcPts val="0"/>
                        </a:spcBef>
                        <a:spcAft>
                          <a:spcPts val="0"/>
                        </a:spcAft>
                        <a:buClr>
                          <a:schemeClr val="dk1"/>
                        </a:buClr>
                        <a:buSzPts val="900"/>
                        <a:buFont typeface="Malgun Gothic"/>
                        <a:buNone/>
                      </a:pPr>
                      <a:r>
                        <a:t/>
                      </a:r>
                      <a:endParaRPr b="1" i="0" sz="900" u="none" cap="none" strike="noStrike">
                        <a:solidFill>
                          <a:schemeClr val="dk1"/>
                        </a:solidFill>
                        <a:latin typeface="Malgun Gothic"/>
                        <a:ea typeface="Malgun Gothic"/>
                        <a:cs typeface="Malgun Gothic"/>
                        <a:sym typeface="Malgun Gothic"/>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hMerge="1"/>
                <a:tc hMerge="1"/>
                <a:tc hMerge="1"/>
                <a:tc hMerge="1"/>
              </a:tr>
              <a:tr h="141625">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과정분류</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gridSpan="4">
                  <a:txBody>
                    <a:bodyPr/>
                    <a:lstStyle/>
                    <a:p>
                      <a:pPr indent="0" lvl="0" marL="0" marR="0" rtl="0" algn="ctr">
                        <a:lnSpc>
                          <a:spcPct val="100000"/>
                        </a:lnSpc>
                        <a:spcBef>
                          <a:spcPts val="0"/>
                        </a:spcBef>
                        <a:spcAft>
                          <a:spcPts val="0"/>
                        </a:spcAft>
                        <a:buClr>
                          <a:schemeClr val="dk1"/>
                        </a:buClr>
                        <a:buSzPts val="800"/>
                        <a:buFont typeface="Malgun Gothic"/>
                        <a:buNone/>
                      </a:pPr>
                      <a:r>
                        <a:rPr b="0" i="0" lang="ko-KR" sz="800" u="none" cap="none" strike="noStrike">
                          <a:solidFill>
                            <a:schemeClr val="dk1"/>
                          </a:solidFill>
                          <a:latin typeface="Malgun Gothic"/>
                          <a:ea typeface="Malgun Gothic"/>
                          <a:cs typeface="Malgun Gothic"/>
                          <a:sym typeface="Malgun Gothic"/>
                        </a:rPr>
                        <a:t>경영전략 &gt; 산업공통</a:t>
                      </a:r>
                      <a:endParaRPr b="0" i="0" sz="800" u="none" cap="none" strike="noStrike">
                        <a:solidFill>
                          <a:schemeClr val="dk1"/>
                        </a:solidFill>
                        <a:latin typeface="Malgun Gothic"/>
                        <a:ea typeface="Malgun Gothic"/>
                        <a:cs typeface="Malgun Gothic"/>
                        <a:sym typeface="Malgun Gothic"/>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BFBFBF"/>
                      </a:solidFill>
                      <a:prstDash val="solid"/>
                      <a:round/>
                      <a:headEnd len="sm" w="sm" type="none"/>
                      <a:tailEnd len="sm" w="sm" type="none"/>
                    </a:lnB>
                  </a:tcPr>
                </a:tc>
                <a:tc hMerge="1"/>
                <a:tc hMerge="1"/>
                <a:tc hMerge="1"/>
              </a:tr>
              <a:tr h="141625">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개발연도</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gridSpan="4">
                  <a:txBody>
                    <a:bodyPr/>
                    <a:lstStyle/>
                    <a:p>
                      <a:pPr indent="0" lvl="0" marL="0" marR="0" rtl="0" algn="ctr">
                        <a:lnSpc>
                          <a:spcPct val="100000"/>
                        </a:lnSpc>
                        <a:spcBef>
                          <a:spcPts val="0"/>
                        </a:spcBef>
                        <a:spcAft>
                          <a:spcPts val="0"/>
                        </a:spcAft>
                        <a:buClr>
                          <a:schemeClr val="dk1"/>
                        </a:buClr>
                        <a:buSzPts val="800"/>
                        <a:buFont typeface="Malgun Gothic"/>
                        <a:buNone/>
                      </a:pPr>
                      <a:r>
                        <a:rPr b="0" i="0" lang="ko-KR" sz="800" u="none" cap="none" strike="noStrike">
                          <a:solidFill>
                            <a:schemeClr val="dk1"/>
                          </a:solidFill>
                          <a:latin typeface="Malgun Gothic"/>
                          <a:ea typeface="Malgun Gothic"/>
                          <a:cs typeface="Malgun Gothic"/>
                          <a:sym typeface="Malgun Gothic"/>
                        </a:rPr>
                        <a:t>2021년 9월</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A5A5A5"/>
                      </a:solidFill>
                      <a:prstDash val="solid"/>
                      <a:round/>
                      <a:headEnd len="sm" w="sm" type="none"/>
                      <a:tailEnd len="sm" w="sm" type="none"/>
                    </a:lnB>
                  </a:tcPr>
                </a:tc>
                <a:tc hMerge="1"/>
                <a:tc hMerge="1"/>
                <a:tc hMerge="1"/>
              </a:tr>
              <a:tr h="157450">
                <a:tc rowSpan="2">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교육비</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(교재포함)</a:t>
                      </a:r>
                      <a:endParaRPr b="1" i="0" sz="800" u="none" cap="none" strike="noStrike">
                        <a:solidFill>
                          <a:schemeClr val="dk1"/>
                        </a:solidFill>
                        <a:latin typeface="Malgun Gothic"/>
                        <a:ea typeface="Malgun Gothic"/>
                        <a:cs typeface="Malgun Gothic"/>
                        <a:sym typeface="Malgun Gothic"/>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rowSpan="2">
                  <a:txBody>
                    <a:bodyPr/>
                    <a:lstStyle/>
                    <a:p>
                      <a:pPr indent="0" lvl="0" marL="0" marR="0" rtl="0" algn="ctr">
                        <a:lnSpc>
                          <a:spcPct val="100000"/>
                        </a:lnSpc>
                        <a:spcBef>
                          <a:spcPts val="0"/>
                        </a:spcBef>
                        <a:spcAft>
                          <a:spcPts val="0"/>
                        </a:spcAft>
                        <a:buClr>
                          <a:srgbClr val="FF0000"/>
                        </a:buClr>
                        <a:buSzPts val="800"/>
                        <a:buFont typeface="Malgun Gothic"/>
                        <a:buNone/>
                      </a:pPr>
                      <a:r>
                        <a:rPr b="1" i="0" lang="ko-KR" sz="800" u="none" cap="none" strike="noStrike">
                          <a:solidFill>
                            <a:srgbClr val="FF0000"/>
                          </a:solidFill>
                          <a:latin typeface="Malgun Gothic"/>
                          <a:ea typeface="Malgun Gothic"/>
                          <a:cs typeface="Malgun Gothic"/>
                          <a:sym typeface="Malgun Gothic"/>
                        </a:rPr>
                        <a:t>90,000원</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고용보험</a:t>
                      </a:r>
                      <a:br>
                        <a:rPr b="1" i="0" lang="ko-KR" sz="800" u="none" cap="none" strike="noStrike">
                          <a:solidFill>
                            <a:schemeClr val="dk1"/>
                          </a:solidFill>
                          <a:latin typeface="Malgun Gothic"/>
                          <a:ea typeface="Malgun Gothic"/>
                          <a:cs typeface="Malgun Gothic"/>
                          <a:sym typeface="Malgun Gothic"/>
                        </a:rPr>
                      </a:br>
                      <a:r>
                        <a:rPr b="1" i="0" lang="ko-KR" sz="800" u="none" cap="none" strike="noStrike">
                          <a:solidFill>
                            <a:schemeClr val="dk1"/>
                          </a:solidFill>
                          <a:latin typeface="Malgun Gothic"/>
                          <a:ea typeface="Malgun Gothic"/>
                          <a:cs typeface="Malgun Gothic"/>
                          <a:sym typeface="Malgun Gothic"/>
                        </a:rPr>
                        <a:t>환급여부</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고용</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900"/>
                        <a:buFont typeface="Malgun Gothic"/>
                        <a:buNone/>
                      </a:pPr>
                      <a:r>
                        <a:rPr b="0" i="0" lang="ko-KR" sz="900" u="none" cap="none" strike="noStrike">
                          <a:solidFill>
                            <a:schemeClr val="dk1"/>
                          </a:solidFill>
                          <a:latin typeface="Malgun Gothic"/>
                          <a:ea typeface="Malgun Gothic"/>
                          <a:cs typeface="Malgun Gothic"/>
                          <a:sym typeface="Malgun Gothic"/>
                        </a:rPr>
                        <a:t>무</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r>
              <a:tr h="157450">
                <a:tc vMerge="1"/>
                <a:tc vMerge="1"/>
                <a:tc vMerge="1"/>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비고용</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900"/>
                        <a:buFont typeface="Malgun Gothic"/>
                        <a:buNone/>
                      </a:pPr>
                      <a:r>
                        <a:rPr b="0" i="0" lang="ko-KR" sz="900" u="none" cap="none" strike="noStrike">
                          <a:solidFill>
                            <a:schemeClr val="dk1"/>
                          </a:solidFill>
                          <a:latin typeface="Malgun Gothic"/>
                          <a:ea typeface="Malgun Gothic"/>
                          <a:cs typeface="Malgun Gothic"/>
                          <a:sym typeface="Malgun Gothic"/>
                        </a:rPr>
                        <a:t>유</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r>
              <a:tr h="157450">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학습차시</a:t>
                      </a:r>
                      <a:endParaRPr b="1" i="0" sz="800" u="none" cap="none" strike="noStrike">
                        <a:solidFill>
                          <a:schemeClr val="dk1"/>
                        </a:solidFill>
                        <a:latin typeface="Malgun Gothic"/>
                        <a:ea typeface="Malgun Gothic"/>
                        <a:cs typeface="Malgun Gothic"/>
                        <a:sym typeface="Malgun Gothic"/>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KR" sz="800" u="none" cap="none" strike="noStrike">
                          <a:solidFill>
                            <a:schemeClr val="dk1"/>
                          </a:solidFill>
                          <a:latin typeface="Malgun Gothic"/>
                          <a:ea typeface="Malgun Gothic"/>
                          <a:cs typeface="Malgun Gothic"/>
                          <a:sym typeface="Malgun Gothic"/>
                        </a:rPr>
                        <a:t>9차시</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교육시간</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chemeClr val="dk1"/>
                        </a:buClr>
                        <a:buSzPts val="900"/>
                        <a:buFont typeface="Malgun Gothic"/>
                        <a:buNone/>
                      </a:pPr>
                      <a:r>
                        <a:rPr b="0" i="0" lang="ko-KR" sz="900" u="none" cap="none" strike="noStrike">
                          <a:solidFill>
                            <a:schemeClr val="dk1"/>
                          </a:solidFill>
                          <a:latin typeface="Malgun Gothic"/>
                          <a:ea typeface="Malgun Gothic"/>
                          <a:cs typeface="Malgun Gothic"/>
                          <a:sym typeface="Malgun Gothic"/>
                        </a:rPr>
                        <a:t>3.5시간</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r>
              <a:tr h="394925">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학습대상</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gridSpan="4">
                  <a:txBody>
                    <a:bodyPr/>
                    <a:lstStyle/>
                    <a:p>
                      <a:pPr indent="-171450" lvl="0" marL="171450" marR="0" rtl="0" algn="l">
                        <a:lnSpc>
                          <a:spcPct val="100000"/>
                        </a:lnSpc>
                        <a:spcBef>
                          <a:spcPts val="0"/>
                        </a:spcBef>
                        <a:spcAft>
                          <a:spcPts val="0"/>
                        </a:spcAft>
                        <a:buClr>
                          <a:schemeClr val="dk1"/>
                        </a:buClr>
                        <a:buSzPts val="800"/>
                        <a:buFont typeface="Noto Sans Symbols"/>
                        <a:buChar char="▪"/>
                      </a:pPr>
                      <a:r>
                        <a:rPr b="0" i="0" lang="ko-KR" sz="800" u="none" cap="none" strike="noStrike">
                          <a:solidFill>
                            <a:schemeClr val="dk1"/>
                          </a:solidFill>
                          <a:latin typeface="Malgun Gothic"/>
                          <a:ea typeface="Malgun Gothic"/>
                          <a:cs typeface="Malgun Gothic"/>
                          <a:sym typeface="Malgun Gothic"/>
                        </a:rPr>
                        <a:t>일반 기업의 신사업 혹은 투자부문을 담당하게 된 실무자</a:t>
                      </a:r>
                      <a:endParaRPr b="0" i="0" sz="800" u="none" cap="none" strike="noStrike">
                        <a:solidFill>
                          <a:schemeClr val="dk1"/>
                        </a:solidFill>
                        <a:latin typeface="Malgun Gothic"/>
                        <a:ea typeface="Malgun Gothic"/>
                        <a:cs typeface="Malgun Gothic"/>
                        <a:sym typeface="Malgun Gothic"/>
                      </a:endParaRPr>
                    </a:p>
                    <a:p>
                      <a:pPr indent="-171450" lvl="0" marL="171450" marR="0" rtl="0" algn="l">
                        <a:lnSpc>
                          <a:spcPct val="100000"/>
                        </a:lnSpc>
                        <a:spcBef>
                          <a:spcPts val="0"/>
                        </a:spcBef>
                        <a:spcAft>
                          <a:spcPts val="0"/>
                        </a:spcAft>
                        <a:buClr>
                          <a:schemeClr val="dk1"/>
                        </a:buClr>
                        <a:buSzPts val="800"/>
                        <a:buFont typeface="Noto Sans Symbols"/>
                        <a:buChar char="▪"/>
                      </a:pPr>
                      <a:r>
                        <a:rPr b="0" i="0" lang="ko-KR" sz="800" u="none" cap="none" strike="noStrike">
                          <a:solidFill>
                            <a:schemeClr val="dk1"/>
                          </a:solidFill>
                          <a:latin typeface="Malgun Gothic"/>
                          <a:ea typeface="Malgun Gothic"/>
                          <a:cs typeface="Malgun Gothic"/>
                          <a:sym typeface="Malgun Gothic"/>
                        </a:rPr>
                        <a:t>스타트업 및 법인 초기 사업을 재무적으로 검토, 기획해야 하는 실무자</a:t>
                      </a:r>
                      <a:endParaRPr b="0" i="0" sz="800" u="none" cap="none" strike="noStrike">
                        <a:solidFill>
                          <a:schemeClr val="dk1"/>
                        </a:solidFill>
                        <a:latin typeface="Malgun Gothic"/>
                        <a:ea typeface="Malgun Gothic"/>
                        <a:cs typeface="Malgun Gothic"/>
                        <a:sym typeface="Malgun Gothic"/>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hMerge="1"/>
                <a:tc hMerge="1"/>
                <a:tc hMerge="1"/>
              </a:tr>
              <a:tr h="698900">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학습목표</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gridSpan="4">
                  <a:txBody>
                    <a:bodyPr/>
                    <a:lstStyle/>
                    <a:p>
                      <a:pPr indent="-171450" lvl="0" marL="171450" marR="0" rtl="0" algn="l">
                        <a:lnSpc>
                          <a:spcPct val="90000"/>
                        </a:lnSpc>
                        <a:spcBef>
                          <a:spcPts val="0"/>
                        </a:spcBef>
                        <a:spcAft>
                          <a:spcPts val="0"/>
                        </a:spcAft>
                        <a:buClr>
                          <a:schemeClr val="dk1"/>
                        </a:buClr>
                        <a:buSzPts val="800"/>
                        <a:buFont typeface="Noto Sans Symbols"/>
                        <a:buChar char="▪"/>
                      </a:pPr>
                      <a:r>
                        <a:rPr b="0" i="0" lang="ko-KR" sz="800" u="none" cap="none" strike="noStrike">
                          <a:solidFill>
                            <a:schemeClr val="dk1"/>
                          </a:solidFill>
                          <a:latin typeface="Malgun Gothic"/>
                          <a:ea typeface="Malgun Gothic"/>
                          <a:cs typeface="Malgun Gothic"/>
                          <a:sym typeface="Malgun Gothic"/>
                        </a:rPr>
                        <a:t>사업타당성분석의 개념과 Flow를 이해하고 설명할 수 있다</a:t>
                      </a:r>
                      <a:endParaRPr b="0" i="0" sz="800" u="none" cap="none" strike="noStrike">
                        <a:solidFill>
                          <a:schemeClr val="dk1"/>
                        </a:solidFill>
                        <a:latin typeface="Malgun Gothic"/>
                        <a:ea typeface="Malgun Gothic"/>
                        <a:cs typeface="Malgun Gothic"/>
                        <a:sym typeface="Malgun Gothic"/>
                      </a:endParaRPr>
                    </a:p>
                    <a:p>
                      <a:pPr indent="-171450" lvl="0" marL="171450" marR="0" rtl="0" algn="l">
                        <a:lnSpc>
                          <a:spcPct val="90000"/>
                        </a:lnSpc>
                        <a:spcBef>
                          <a:spcPts val="0"/>
                        </a:spcBef>
                        <a:spcAft>
                          <a:spcPts val="0"/>
                        </a:spcAft>
                        <a:buClr>
                          <a:schemeClr val="dk1"/>
                        </a:buClr>
                        <a:buSzPts val="800"/>
                        <a:buFont typeface="Noto Sans Symbols"/>
                        <a:buChar char="▪"/>
                      </a:pPr>
                      <a:r>
                        <a:rPr b="0" i="0" lang="ko-KR" sz="800" u="none" cap="none" strike="noStrike">
                          <a:solidFill>
                            <a:schemeClr val="dk1"/>
                          </a:solidFill>
                          <a:latin typeface="Malgun Gothic"/>
                          <a:ea typeface="Malgun Gothic"/>
                          <a:cs typeface="Malgun Gothic"/>
                          <a:sym typeface="Malgun Gothic"/>
                        </a:rPr>
                        <a:t>타당성분석을 위한 재무제표를 읽고 분석할 수 있다</a:t>
                      </a:r>
                      <a:endParaRPr/>
                    </a:p>
                    <a:p>
                      <a:pPr indent="-171450" lvl="0" marL="171450" marR="0" rtl="0" algn="l">
                        <a:lnSpc>
                          <a:spcPct val="90000"/>
                        </a:lnSpc>
                        <a:spcBef>
                          <a:spcPts val="0"/>
                        </a:spcBef>
                        <a:spcAft>
                          <a:spcPts val="0"/>
                        </a:spcAft>
                        <a:buClr>
                          <a:srgbClr val="000000"/>
                        </a:buClr>
                        <a:buSzPts val="800"/>
                        <a:buFont typeface="Noto Sans Symbols"/>
                        <a:buChar char="▪"/>
                      </a:pPr>
                      <a:r>
                        <a:rPr b="0" i="0" lang="ko-KR" sz="800" u="none" cap="none" strike="noStrike">
                          <a:solidFill>
                            <a:srgbClr val="000000"/>
                          </a:solidFill>
                          <a:latin typeface="Malgun Gothic"/>
                          <a:ea typeface="Malgun Gothic"/>
                          <a:cs typeface="Malgun Gothic"/>
                          <a:sym typeface="Malgun Gothic"/>
                        </a:rPr>
                        <a:t>Pro –forma를 이해하고, 적용할 수 있다</a:t>
                      </a:r>
                      <a:endParaRPr b="0" i="0" sz="800" u="none" cap="none" strike="noStrike">
                        <a:solidFill>
                          <a:schemeClr val="dk1"/>
                        </a:solidFill>
                        <a:latin typeface="Malgun Gothic"/>
                        <a:ea typeface="Malgun Gothic"/>
                        <a:cs typeface="Malgun Gothic"/>
                        <a:sym typeface="Malgun Gothic"/>
                      </a:endParaRPr>
                    </a:p>
                    <a:p>
                      <a:pPr indent="-171450" lvl="0" marL="171450" marR="0" rtl="0" algn="l">
                        <a:lnSpc>
                          <a:spcPct val="90000"/>
                        </a:lnSpc>
                        <a:spcBef>
                          <a:spcPts val="0"/>
                        </a:spcBef>
                        <a:spcAft>
                          <a:spcPts val="0"/>
                        </a:spcAft>
                        <a:buClr>
                          <a:schemeClr val="dk1"/>
                        </a:buClr>
                        <a:buSzPts val="800"/>
                        <a:buFont typeface="Noto Sans Symbols"/>
                        <a:buChar char="▪"/>
                      </a:pPr>
                      <a:r>
                        <a:rPr b="0" i="0" lang="ko-KR" sz="800" u="none" cap="none" strike="noStrike">
                          <a:solidFill>
                            <a:schemeClr val="dk1"/>
                          </a:solidFill>
                          <a:latin typeface="Malgun Gothic"/>
                          <a:ea typeface="Malgun Gothic"/>
                          <a:cs typeface="Malgun Gothic"/>
                          <a:sym typeface="Malgun Gothic"/>
                        </a:rPr>
                        <a:t>다양한 방법으로 수익성분석을 할 수 있다</a:t>
                      </a:r>
                      <a:endParaRPr b="0" i="0" sz="800" u="none" cap="none" strike="noStrike">
                        <a:solidFill>
                          <a:schemeClr val="dk1"/>
                        </a:solidFill>
                        <a:latin typeface="Malgun Gothic"/>
                        <a:ea typeface="Malgun Gothic"/>
                        <a:cs typeface="Malgun Gothic"/>
                        <a:sym typeface="Malgun Gothic"/>
                      </a:endParaRPr>
                    </a:p>
                    <a:p>
                      <a:pPr indent="-171450" lvl="0" marL="171450" marR="0" rtl="0" algn="l">
                        <a:lnSpc>
                          <a:spcPct val="90000"/>
                        </a:lnSpc>
                        <a:spcBef>
                          <a:spcPts val="0"/>
                        </a:spcBef>
                        <a:spcAft>
                          <a:spcPts val="0"/>
                        </a:spcAft>
                        <a:buClr>
                          <a:srgbClr val="000000"/>
                        </a:buClr>
                        <a:buSzPts val="800"/>
                        <a:buFont typeface="Noto Sans Symbols"/>
                        <a:buChar char="▪"/>
                      </a:pPr>
                      <a:r>
                        <a:rPr b="0" i="0" lang="ko-KR" sz="800" u="none" cap="none" strike="noStrike">
                          <a:solidFill>
                            <a:srgbClr val="000000"/>
                          </a:solidFill>
                          <a:latin typeface="Malgun Gothic"/>
                          <a:ea typeface="Malgun Gothic"/>
                          <a:cs typeface="Malgun Gothic"/>
                          <a:sym typeface="Malgun Gothic"/>
                        </a:rPr>
                        <a:t>Financing의 다양한 방법을 이해하고 활용할 수 있다</a:t>
                      </a:r>
                      <a:endParaRPr b="0" i="0" sz="800" u="none" cap="none" strike="noStrike">
                        <a:solidFill>
                          <a:schemeClr val="dk1"/>
                        </a:solidFill>
                        <a:latin typeface="Malgun Gothic"/>
                        <a:ea typeface="Malgun Gothic"/>
                        <a:cs typeface="Malgun Gothic"/>
                        <a:sym typeface="Malgun Gothic"/>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hMerge="1"/>
                <a:tc hMerge="1"/>
                <a:tc hMerge="1"/>
              </a:tr>
              <a:tr h="268050">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현업이슈</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gridSpan="4">
                  <a:txBody>
                    <a:bodyPr/>
                    <a:lstStyle/>
                    <a:p>
                      <a:pPr indent="-171450" lvl="0" marL="171450" marR="0" rtl="0" algn="l">
                        <a:lnSpc>
                          <a:spcPct val="90000"/>
                        </a:lnSpc>
                        <a:spcBef>
                          <a:spcPts val="0"/>
                        </a:spcBef>
                        <a:spcAft>
                          <a:spcPts val="0"/>
                        </a:spcAft>
                        <a:buClr>
                          <a:schemeClr val="dk1"/>
                        </a:buClr>
                        <a:buSzPts val="800"/>
                        <a:buFont typeface="Noto Sans Symbols"/>
                        <a:buChar char="▪"/>
                      </a:pPr>
                      <a:r>
                        <a:rPr b="0" i="0" lang="ko-KR" sz="800" u="none" cap="none" strike="noStrike">
                          <a:solidFill>
                            <a:schemeClr val="dk1"/>
                          </a:solidFill>
                          <a:latin typeface="Malgun Gothic"/>
                          <a:ea typeface="Malgun Gothic"/>
                          <a:cs typeface="Malgun Gothic"/>
                          <a:sym typeface="Malgun Gothic"/>
                        </a:rPr>
                        <a:t>사업의 수익성분석과 자금조달까지의 사업타당성의 재무적인 정량지표 확인</a:t>
                      </a:r>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hMerge="1"/>
                <a:tc hMerge="1"/>
                <a:tc hMerge="1"/>
              </a:tr>
              <a:tr h="147275">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교재정보</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gridSpan="4">
                  <a:txBody>
                    <a:bodyPr/>
                    <a:lstStyle/>
                    <a:p>
                      <a:pPr indent="0" lvl="0" marL="0" marR="0" rtl="0" algn="ctr">
                        <a:lnSpc>
                          <a:spcPct val="100000"/>
                        </a:lnSpc>
                        <a:spcBef>
                          <a:spcPts val="0"/>
                        </a:spcBef>
                        <a:spcAft>
                          <a:spcPts val="0"/>
                        </a:spcAft>
                        <a:buClr>
                          <a:srgbClr val="FF0000"/>
                        </a:buClr>
                        <a:buSzPts val="800"/>
                        <a:buFont typeface="Malgun Gothic"/>
                        <a:buNone/>
                      </a:pPr>
                      <a:r>
                        <a:rPr b="1" lang="ko-KR" sz="800" u="none" cap="none" strike="noStrike">
                          <a:solidFill>
                            <a:srgbClr val="FF0000"/>
                          </a:solidFill>
                          <a:latin typeface="Malgun Gothic"/>
                          <a:ea typeface="Malgun Gothic"/>
                          <a:cs typeface="Malgun Gothic"/>
                          <a:sym typeface="Malgun Gothic"/>
                        </a:rPr>
                        <a:t>교안 다운로드</a:t>
                      </a:r>
                      <a:endParaRPr b="1" sz="800" u="none" cap="none" strike="noStrike">
                        <a:solidFill>
                          <a:srgbClr val="FF0000"/>
                        </a:solidFill>
                        <a:latin typeface="Malgun Gothic"/>
                        <a:ea typeface="Malgun Gothic"/>
                        <a:cs typeface="Malgun Gothic"/>
                        <a:sym typeface="Malgun Gothic"/>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hMerge="1"/>
                <a:tc hMerge="1"/>
                <a:tc hMerge="1"/>
              </a:tr>
              <a:tr h="141625">
                <a:tc>
                  <a:txBody>
                    <a:bodyPr/>
                    <a:lstStyle/>
                    <a:p>
                      <a:pPr indent="0" lvl="0" marL="0" marR="0" rtl="0" algn="ctr">
                        <a:lnSpc>
                          <a:spcPct val="100000"/>
                        </a:lnSpc>
                        <a:spcBef>
                          <a:spcPts val="0"/>
                        </a:spcBef>
                        <a:spcAft>
                          <a:spcPts val="0"/>
                        </a:spcAft>
                        <a:buClr>
                          <a:schemeClr val="dk1"/>
                        </a:buClr>
                        <a:buSzPts val="800"/>
                        <a:buFont typeface="Malgun Gothic"/>
                        <a:buNone/>
                      </a:pPr>
                      <a:r>
                        <a:rPr b="1" i="0" lang="ko-KR" sz="800" u="none" cap="none" strike="noStrike">
                          <a:solidFill>
                            <a:schemeClr val="dk1"/>
                          </a:solidFill>
                          <a:latin typeface="Malgun Gothic"/>
                          <a:ea typeface="Malgun Gothic"/>
                          <a:cs typeface="Malgun Gothic"/>
                          <a:sym typeface="Malgun Gothic"/>
                        </a:rPr>
                        <a:t>수료기준</a:t>
                      </a:r>
                      <a:endParaRPr/>
                    </a:p>
                  </a:txBody>
                  <a:tcPr marT="7200" marB="7200" marR="36000" marL="36000" anchor="ctr">
                    <a:lnL cap="flat" cmpd="sng" w="9525">
                      <a:solidFill>
                        <a:srgbClr val="A5A5A5"/>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gridSpan="4">
                  <a:txBody>
                    <a:bodyPr/>
                    <a:lstStyle/>
                    <a:p>
                      <a:pPr indent="-171450" lvl="0" marL="171450" marR="0" rtl="0" algn="l">
                        <a:lnSpc>
                          <a:spcPct val="100000"/>
                        </a:lnSpc>
                        <a:spcBef>
                          <a:spcPts val="0"/>
                        </a:spcBef>
                        <a:spcAft>
                          <a:spcPts val="0"/>
                        </a:spcAft>
                        <a:buClr>
                          <a:schemeClr val="dk1"/>
                        </a:buClr>
                        <a:buSzPts val="800"/>
                        <a:buFont typeface="Noto Sans Symbols"/>
                        <a:buChar char="▪"/>
                      </a:pPr>
                      <a:r>
                        <a:rPr b="0" i="0" lang="ko-KR" sz="800" u="none" cap="none" strike="noStrike">
                          <a:solidFill>
                            <a:schemeClr val="dk1"/>
                          </a:solidFill>
                          <a:latin typeface="Malgun Gothic"/>
                          <a:ea typeface="Malgun Gothic"/>
                          <a:cs typeface="Malgun Gothic"/>
                          <a:sym typeface="Malgun Gothic"/>
                        </a:rPr>
                        <a:t>진도율 80% </a:t>
                      </a:r>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A5A5A5"/>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tcPr>
                </a:tc>
                <a:tc hMerge="1"/>
                <a:tc hMerge="1"/>
                <a:tc hMerge="1"/>
              </a:tr>
            </a:tbl>
          </a:graphicData>
        </a:graphic>
      </p:graphicFrame>
      <p:sp>
        <p:nvSpPr>
          <p:cNvPr id="20" name="Google Shape;20;p1"/>
          <p:cNvSpPr/>
          <p:nvPr/>
        </p:nvSpPr>
        <p:spPr>
          <a:xfrm flipH="1">
            <a:off x="200471" y="543543"/>
            <a:ext cx="9453520" cy="6176414"/>
          </a:xfrm>
          <a:prstGeom prst="roundRect">
            <a:avLst>
              <a:gd fmla="val 2082" name="adj"/>
            </a:avLst>
          </a:prstGeom>
          <a:no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algun Gothic"/>
              <a:ea typeface="Malgun Gothic"/>
              <a:cs typeface="Malgun Gothic"/>
              <a:sym typeface="Malgun Gothic"/>
            </a:endParaRPr>
          </a:p>
        </p:txBody>
      </p:sp>
      <p:sp>
        <p:nvSpPr>
          <p:cNvPr id="21" name="Google Shape;21;p1"/>
          <p:cNvSpPr/>
          <p:nvPr/>
        </p:nvSpPr>
        <p:spPr>
          <a:xfrm flipH="1" rot="10800000">
            <a:off x="4928004" y="1729893"/>
            <a:ext cx="276630" cy="196270"/>
          </a:xfrm>
          <a:prstGeom prst="star4">
            <a:avLst>
              <a:gd fmla="val 3839" name="adj"/>
            </a:avLst>
          </a:prstGeom>
          <a:gradFill>
            <a:gsLst>
              <a:gs pos="0">
                <a:schemeClr val="lt1"/>
              </a:gs>
              <a:gs pos="66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algun Gothic"/>
              <a:ea typeface="Malgun Gothic"/>
              <a:cs typeface="Malgun Gothic"/>
              <a:sym typeface="Malgun Gothic"/>
            </a:endParaRPr>
          </a:p>
        </p:txBody>
      </p:sp>
      <p:sp>
        <p:nvSpPr>
          <p:cNvPr id="22" name="Google Shape;22;p1"/>
          <p:cNvSpPr/>
          <p:nvPr/>
        </p:nvSpPr>
        <p:spPr>
          <a:xfrm>
            <a:off x="476355" y="106359"/>
            <a:ext cx="8958974" cy="874369"/>
          </a:xfrm>
          <a:prstGeom prst="rect">
            <a:avLst/>
          </a:prstGeom>
          <a:solidFill>
            <a:srgbClr val="727F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algun Gothic"/>
              <a:buNone/>
            </a:pPr>
            <a:r>
              <a:t/>
            </a:r>
            <a:endParaRPr b="0" i="0" sz="1800" u="none" cap="none" strike="noStrike">
              <a:solidFill>
                <a:srgbClr val="FFFFFF"/>
              </a:solidFill>
              <a:latin typeface="Malgun Gothic"/>
              <a:ea typeface="Malgun Gothic"/>
              <a:cs typeface="Malgun Gothic"/>
              <a:sym typeface="Malgun Gothic"/>
            </a:endParaRPr>
          </a:p>
        </p:txBody>
      </p:sp>
      <p:sp>
        <p:nvSpPr>
          <p:cNvPr id="23" name="Google Shape;23;p1"/>
          <p:cNvSpPr/>
          <p:nvPr/>
        </p:nvSpPr>
        <p:spPr>
          <a:xfrm>
            <a:off x="679498" y="106360"/>
            <a:ext cx="8593982" cy="228237"/>
          </a:xfrm>
          <a:prstGeom prst="rect">
            <a:avLst/>
          </a:prstGeom>
          <a:solidFill>
            <a:srgbClr val="3856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algun Gothic"/>
              <a:buNone/>
            </a:pPr>
            <a:r>
              <a:t/>
            </a:r>
            <a:endParaRPr b="0" i="0" sz="1800" u="none" cap="none" strike="noStrike">
              <a:solidFill>
                <a:srgbClr val="FFFFFF"/>
              </a:solidFill>
              <a:latin typeface="Malgun Gothic"/>
              <a:ea typeface="Malgun Gothic"/>
              <a:cs typeface="Malgun Gothic"/>
              <a:sym typeface="Malgun Gothic"/>
            </a:endParaRPr>
          </a:p>
        </p:txBody>
      </p:sp>
      <p:sp>
        <p:nvSpPr>
          <p:cNvPr id="24" name="Google Shape;24;p1"/>
          <p:cNvSpPr txBox="1"/>
          <p:nvPr/>
        </p:nvSpPr>
        <p:spPr>
          <a:xfrm>
            <a:off x="589160" y="447971"/>
            <a:ext cx="7051376" cy="32399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Malgun Gothic"/>
              <a:buNone/>
            </a:pPr>
            <a:r>
              <a:rPr b="1" i="0" lang="ko-KR" sz="1800" u="none" cap="none" strike="noStrike">
                <a:solidFill>
                  <a:schemeClr val="lt1"/>
                </a:solidFill>
                <a:latin typeface="Malgun Gothic"/>
                <a:ea typeface="Malgun Gothic"/>
                <a:cs typeface="Malgun Gothic"/>
                <a:sym typeface="Malgun Gothic"/>
              </a:rPr>
              <a:t>[경영] 사업타당성 및 경제성분석(입문)</a:t>
            </a:r>
            <a:endParaRPr b="1" i="0" sz="1800" u="none" cap="none" strike="noStrike">
              <a:solidFill>
                <a:schemeClr val="lt1"/>
              </a:solidFill>
              <a:latin typeface="Malgun Gothic"/>
              <a:ea typeface="Malgun Gothic"/>
              <a:cs typeface="Malgun Gothic"/>
              <a:sym typeface="Malgun Gothic"/>
            </a:endParaRPr>
          </a:p>
        </p:txBody>
      </p:sp>
      <p:sp>
        <p:nvSpPr>
          <p:cNvPr id="25" name="Google Shape;25;p1"/>
          <p:cNvSpPr/>
          <p:nvPr/>
        </p:nvSpPr>
        <p:spPr>
          <a:xfrm>
            <a:off x="476355" y="5433031"/>
            <a:ext cx="4404637" cy="1142909"/>
          </a:xfrm>
          <a:prstGeom prst="rect">
            <a:avLst/>
          </a:prstGeom>
          <a:noFill/>
          <a:ln cap="flat" cmpd="sng" w="9525">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algun Gothic"/>
              <a:buNone/>
            </a:pPr>
            <a:r>
              <a:t/>
            </a:r>
            <a:endParaRPr b="0" i="0" sz="1800" u="none" cap="none" strike="noStrike">
              <a:solidFill>
                <a:srgbClr val="FFFFFF"/>
              </a:solidFill>
              <a:latin typeface="Malgun Gothic"/>
              <a:ea typeface="Malgun Gothic"/>
              <a:cs typeface="Malgun Gothic"/>
              <a:sym typeface="Malgun Gothic"/>
            </a:endParaRPr>
          </a:p>
        </p:txBody>
      </p:sp>
      <p:sp>
        <p:nvSpPr>
          <p:cNvPr id="26" name="Google Shape;26;p1"/>
          <p:cNvSpPr/>
          <p:nvPr/>
        </p:nvSpPr>
        <p:spPr>
          <a:xfrm>
            <a:off x="5241031" y="1428889"/>
            <a:ext cx="4194297" cy="2072119"/>
          </a:xfrm>
          <a:prstGeom prst="rect">
            <a:avLst/>
          </a:prstGeom>
          <a:solidFill>
            <a:srgbClr val="FFFFFF"/>
          </a:solidFill>
          <a:ln cap="flat" cmpd="sng" w="9525">
            <a:solidFill>
              <a:srgbClr val="D8D8D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algun Gothic"/>
              <a:buNone/>
            </a:pPr>
            <a:r>
              <a:t/>
            </a:r>
            <a:endParaRPr b="0" i="0" sz="1800" u="none" cap="none" strike="noStrike">
              <a:solidFill>
                <a:srgbClr val="FFFFFF"/>
              </a:solidFill>
              <a:latin typeface="Malgun Gothic"/>
              <a:ea typeface="Malgun Gothic"/>
              <a:cs typeface="Malgun Gothic"/>
              <a:sym typeface="Malgun Gothic"/>
            </a:endParaRPr>
          </a:p>
        </p:txBody>
      </p:sp>
      <p:sp>
        <p:nvSpPr>
          <p:cNvPr id="27" name="Google Shape;27;p1"/>
          <p:cNvSpPr/>
          <p:nvPr/>
        </p:nvSpPr>
        <p:spPr>
          <a:xfrm>
            <a:off x="560512" y="1416679"/>
            <a:ext cx="4519586" cy="47705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ko-KR" sz="1000" u="none" cap="none" strike="noStrike">
                <a:solidFill>
                  <a:schemeClr val="dk1"/>
                </a:solidFill>
                <a:latin typeface="Malgun Gothic"/>
                <a:ea typeface="Malgun Gothic"/>
                <a:cs typeface="Malgun Gothic"/>
                <a:sym typeface="Malgun Gothic"/>
              </a:rPr>
              <a:t>사업타당성분석에 설득력을 높일 수 있고, 실제 투자의사결정시에</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90000"/>
              </a:lnSpc>
              <a:spcBef>
                <a:spcPts val="800"/>
              </a:spcBef>
              <a:spcAft>
                <a:spcPts val="0"/>
              </a:spcAft>
              <a:buNone/>
            </a:pPr>
            <a:r>
              <a:rPr b="1" i="0" lang="ko-KR" sz="1000" u="none" cap="none" strike="noStrike">
                <a:solidFill>
                  <a:schemeClr val="dk1"/>
                </a:solidFill>
                <a:latin typeface="Malgun Gothic"/>
                <a:ea typeface="Malgun Gothic"/>
                <a:cs typeface="Malgun Gothic"/>
                <a:sym typeface="Malgun Gothic"/>
              </a:rPr>
              <a:t>나침반으로 활용할 수 있는 학습역량 습득</a:t>
            </a:r>
            <a:endParaRPr b="1" i="0" sz="1000" u="none" cap="none" strike="noStrike">
              <a:solidFill>
                <a:schemeClr val="dk1"/>
              </a:solidFill>
              <a:latin typeface="Malgun Gothic"/>
              <a:ea typeface="Malgun Gothic"/>
              <a:cs typeface="Malgun Gothic"/>
              <a:sym typeface="Malgun Gothic"/>
            </a:endParaRPr>
          </a:p>
        </p:txBody>
      </p:sp>
      <p:graphicFrame>
        <p:nvGraphicFramePr>
          <p:cNvPr id="28" name="Google Shape;28;p1"/>
          <p:cNvGraphicFramePr/>
          <p:nvPr/>
        </p:nvGraphicFramePr>
        <p:xfrm>
          <a:off x="5244663" y="3821244"/>
          <a:ext cx="3000000" cy="3000000"/>
        </p:xfrm>
        <a:graphic>
          <a:graphicData uri="http://schemas.openxmlformats.org/drawingml/2006/table">
            <a:tbl>
              <a:tblPr>
                <a:noFill/>
                <a:tableStyleId>{7659521B-A534-4ED0-B8C3-8886711C7C6B}</a:tableStyleId>
              </a:tblPr>
              <a:tblGrid>
                <a:gridCol w="470100"/>
                <a:gridCol w="3702750"/>
              </a:tblGrid>
              <a:tr h="322775">
                <a:tc>
                  <a:txBody>
                    <a:bodyPr/>
                    <a:lstStyle/>
                    <a:p>
                      <a:pPr indent="0" lvl="0" marL="0" marR="0" rtl="0" algn="ctr">
                        <a:spcBef>
                          <a:spcPts val="0"/>
                        </a:spcBef>
                        <a:spcAft>
                          <a:spcPts val="0"/>
                        </a:spcAft>
                        <a:buNone/>
                      </a:pPr>
                      <a:r>
                        <a:rPr b="0" i="0" lang="ko-KR" sz="900" u="none" cap="none" strike="noStrike">
                          <a:solidFill>
                            <a:srgbClr val="000000"/>
                          </a:solidFill>
                          <a:latin typeface="Malgun Gothic"/>
                          <a:ea typeface="Malgun Gothic"/>
                          <a:cs typeface="Malgun Gothic"/>
                          <a:sym typeface="Malgun Gothic"/>
                        </a:rPr>
                        <a:t>1</a:t>
                      </a:r>
                      <a:endParaRPr/>
                    </a:p>
                  </a:txBody>
                  <a:tcPr marT="7200" marB="7200" marR="9525" marL="9525"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171450" lvl="0" marL="171450" marR="0" rtl="0" algn="l">
                        <a:spcBef>
                          <a:spcPts val="0"/>
                        </a:spcBef>
                        <a:spcAft>
                          <a:spcPts val="0"/>
                        </a:spcAft>
                        <a:buClr>
                          <a:srgbClr val="000000"/>
                        </a:buClr>
                        <a:buSzPts val="900"/>
                        <a:buFont typeface="Arial"/>
                        <a:buChar char="•"/>
                      </a:pPr>
                      <a:r>
                        <a:rPr b="0" i="0" lang="ko-KR" sz="900" u="none" cap="none" strike="noStrike">
                          <a:solidFill>
                            <a:srgbClr val="000000"/>
                          </a:solidFill>
                          <a:latin typeface="Malgun Gothic"/>
                          <a:ea typeface="Malgun Gothic"/>
                          <a:cs typeface="Malgun Gothic"/>
                          <a:sym typeface="Malgun Gothic"/>
                        </a:rPr>
                        <a:t>사업타당성 분석 개념</a:t>
                      </a:r>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322775">
                <a:tc>
                  <a:txBody>
                    <a:bodyPr/>
                    <a:lstStyle/>
                    <a:p>
                      <a:pPr indent="0" lvl="0" marL="0" marR="0" rtl="0" algn="ctr">
                        <a:spcBef>
                          <a:spcPts val="0"/>
                        </a:spcBef>
                        <a:spcAft>
                          <a:spcPts val="0"/>
                        </a:spcAft>
                        <a:buNone/>
                      </a:pPr>
                      <a:r>
                        <a:rPr b="0" i="0" lang="ko-KR" sz="900" u="none" cap="none" strike="noStrike">
                          <a:solidFill>
                            <a:srgbClr val="000000"/>
                          </a:solidFill>
                          <a:latin typeface="Malgun Gothic"/>
                          <a:ea typeface="Malgun Gothic"/>
                          <a:cs typeface="Malgun Gothic"/>
                          <a:sym typeface="Malgun Gothic"/>
                        </a:rPr>
                        <a:t>2</a:t>
                      </a:r>
                      <a:endParaRPr/>
                    </a:p>
                  </a:txBody>
                  <a:tcPr marT="7200" marB="7200" marR="9525" marL="9525"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171450" lvl="0" marL="171450" marR="0" rtl="0" algn="l">
                        <a:spcBef>
                          <a:spcPts val="0"/>
                        </a:spcBef>
                        <a:spcAft>
                          <a:spcPts val="0"/>
                        </a:spcAft>
                        <a:buClr>
                          <a:srgbClr val="000000"/>
                        </a:buClr>
                        <a:buSzPts val="900"/>
                        <a:buFont typeface="Arial"/>
                        <a:buChar char="•"/>
                      </a:pPr>
                      <a:r>
                        <a:rPr b="0" i="0" lang="ko-KR" sz="900" u="none" cap="none" strike="noStrike">
                          <a:solidFill>
                            <a:srgbClr val="000000"/>
                          </a:solidFill>
                          <a:latin typeface="Malgun Gothic"/>
                          <a:ea typeface="Malgun Gothic"/>
                          <a:cs typeface="Malgun Gothic"/>
                          <a:sym typeface="Malgun Gothic"/>
                        </a:rPr>
                        <a:t>사업타당성분석 Flow, 성공적인 Deal closing 조건</a:t>
                      </a:r>
                      <a:endParaRPr b="0" i="0" sz="900" u="none" cap="none" strike="noStrike">
                        <a:solidFill>
                          <a:srgbClr val="000000"/>
                        </a:solidFill>
                        <a:latin typeface="Malgun Gothic"/>
                        <a:ea typeface="Malgun Gothic"/>
                        <a:cs typeface="Malgun Gothic"/>
                        <a:sym typeface="Malgun Gothic"/>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322775">
                <a:tc>
                  <a:txBody>
                    <a:bodyPr/>
                    <a:lstStyle/>
                    <a:p>
                      <a:pPr indent="0" lvl="0" marL="0" marR="0" rtl="0" algn="ctr">
                        <a:spcBef>
                          <a:spcPts val="0"/>
                        </a:spcBef>
                        <a:spcAft>
                          <a:spcPts val="0"/>
                        </a:spcAft>
                        <a:buNone/>
                      </a:pPr>
                      <a:r>
                        <a:rPr b="0" i="0" lang="ko-KR" sz="900" u="none" cap="none" strike="noStrike">
                          <a:solidFill>
                            <a:srgbClr val="000000"/>
                          </a:solidFill>
                          <a:latin typeface="Malgun Gothic"/>
                          <a:ea typeface="Malgun Gothic"/>
                          <a:cs typeface="Malgun Gothic"/>
                          <a:sym typeface="Malgun Gothic"/>
                        </a:rPr>
                        <a:t>3</a:t>
                      </a:r>
                      <a:endParaRPr/>
                    </a:p>
                  </a:txBody>
                  <a:tcPr marT="7200" marB="7200" marR="9525" marL="9525"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171450" lvl="0" marL="171450" marR="0" rtl="0" algn="l">
                        <a:lnSpc>
                          <a:spcPct val="100000"/>
                        </a:lnSpc>
                        <a:spcBef>
                          <a:spcPts val="0"/>
                        </a:spcBef>
                        <a:spcAft>
                          <a:spcPts val="0"/>
                        </a:spcAft>
                        <a:buClr>
                          <a:srgbClr val="000000"/>
                        </a:buClr>
                        <a:buSzPts val="900"/>
                        <a:buFont typeface="Arial"/>
                        <a:buChar char="•"/>
                      </a:pPr>
                      <a:r>
                        <a:rPr b="0" i="0" lang="ko-KR" sz="900" u="none" cap="none" strike="noStrike">
                          <a:solidFill>
                            <a:srgbClr val="000000"/>
                          </a:solidFill>
                          <a:latin typeface="Malgun Gothic"/>
                          <a:ea typeface="Malgun Gothic"/>
                          <a:cs typeface="Malgun Gothic"/>
                          <a:sym typeface="Malgun Gothic"/>
                        </a:rPr>
                        <a:t>기업활동과 재무제표</a:t>
                      </a:r>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258700">
                <a:tc>
                  <a:txBody>
                    <a:bodyPr/>
                    <a:lstStyle/>
                    <a:p>
                      <a:pPr indent="0" lvl="0" marL="0" marR="0" rtl="0" algn="ctr">
                        <a:spcBef>
                          <a:spcPts val="0"/>
                        </a:spcBef>
                        <a:spcAft>
                          <a:spcPts val="0"/>
                        </a:spcAft>
                        <a:buNone/>
                      </a:pPr>
                      <a:r>
                        <a:rPr b="0" i="0" lang="ko-KR" sz="900" u="none" cap="none" strike="noStrike">
                          <a:solidFill>
                            <a:srgbClr val="000000"/>
                          </a:solidFill>
                          <a:latin typeface="Malgun Gothic"/>
                          <a:ea typeface="Malgun Gothic"/>
                          <a:cs typeface="Malgun Gothic"/>
                          <a:sym typeface="Malgun Gothic"/>
                        </a:rPr>
                        <a:t>4</a:t>
                      </a:r>
                      <a:endParaRPr/>
                    </a:p>
                  </a:txBody>
                  <a:tcPr marT="7200" marB="7200" marR="9525" marL="9525"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171450" lvl="0" marL="171450" marR="0" rtl="0" algn="l">
                        <a:spcBef>
                          <a:spcPts val="0"/>
                        </a:spcBef>
                        <a:spcAft>
                          <a:spcPts val="0"/>
                        </a:spcAft>
                        <a:buClr>
                          <a:srgbClr val="000000"/>
                        </a:buClr>
                        <a:buSzPts val="900"/>
                        <a:buFont typeface="Arial"/>
                        <a:buChar char="•"/>
                      </a:pPr>
                      <a:r>
                        <a:rPr b="0" i="0" lang="ko-KR" sz="900" u="none" cap="none" strike="noStrike">
                          <a:solidFill>
                            <a:srgbClr val="000000"/>
                          </a:solidFill>
                          <a:latin typeface="Malgun Gothic"/>
                          <a:ea typeface="Malgun Gothic"/>
                          <a:cs typeface="Malgun Gothic"/>
                          <a:sym typeface="Malgun Gothic"/>
                        </a:rPr>
                        <a:t>손익계산서의 재해석(변동비와 고정비의 관계)</a:t>
                      </a:r>
                      <a:endParaRPr b="0" i="0" sz="900" u="none" cap="none" strike="noStrike">
                        <a:solidFill>
                          <a:srgbClr val="000000"/>
                        </a:solidFill>
                        <a:latin typeface="Malgun Gothic"/>
                        <a:ea typeface="Malgun Gothic"/>
                        <a:cs typeface="Malgun Gothic"/>
                        <a:sym typeface="Malgun Gothic"/>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258700">
                <a:tc>
                  <a:txBody>
                    <a:bodyPr/>
                    <a:lstStyle/>
                    <a:p>
                      <a:pPr indent="0" lvl="0" marL="0" marR="0" rtl="0" algn="ctr">
                        <a:spcBef>
                          <a:spcPts val="0"/>
                        </a:spcBef>
                        <a:spcAft>
                          <a:spcPts val="0"/>
                        </a:spcAft>
                        <a:buNone/>
                      </a:pPr>
                      <a:r>
                        <a:rPr b="0" i="0" lang="ko-KR" sz="900" u="none" cap="none" strike="noStrike">
                          <a:solidFill>
                            <a:srgbClr val="000000"/>
                          </a:solidFill>
                          <a:latin typeface="Malgun Gothic"/>
                          <a:ea typeface="Malgun Gothic"/>
                          <a:cs typeface="Malgun Gothic"/>
                          <a:sym typeface="Malgun Gothic"/>
                        </a:rPr>
                        <a:t>5</a:t>
                      </a:r>
                      <a:endParaRPr/>
                    </a:p>
                  </a:txBody>
                  <a:tcPr marT="7200" marB="7200" marR="9525" marL="9525"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171450" lvl="0" marL="171450" marR="0" rtl="0" algn="l">
                        <a:spcBef>
                          <a:spcPts val="0"/>
                        </a:spcBef>
                        <a:spcAft>
                          <a:spcPts val="0"/>
                        </a:spcAft>
                        <a:buClr>
                          <a:srgbClr val="000000"/>
                        </a:buClr>
                        <a:buSzPts val="900"/>
                        <a:buFont typeface="Arial"/>
                        <a:buChar char="•"/>
                      </a:pPr>
                      <a:r>
                        <a:rPr b="0" i="0" lang="ko-KR" sz="900" u="none" cap="none" strike="noStrike">
                          <a:solidFill>
                            <a:srgbClr val="000000"/>
                          </a:solidFill>
                          <a:latin typeface="Malgun Gothic"/>
                          <a:ea typeface="Malgun Gothic"/>
                          <a:cs typeface="Malgun Gothic"/>
                          <a:sym typeface="Malgun Gothic"/>
                        </a:rPr>
                        <a:t>Pro –forma (1) : sales, Operating Expense</a:t>
                      </a:r>
                      <a:endParaRPr b="0" i="0" sz="900" u="none" cap="none" strike="noStrike">
                        <a:solidFill>
                          <a:srgbClr val="000000"/>
                        </a:solidFill>
                        <a:latin typeface="Malgun Gothic"/>
                        <a:ea typeface="Malgun Gothic"/>
                        <a:cs typeface="Malgun Gothic"/>
                        <a:sym typeface="Malgun Gothic"/>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492825">
                <a:tc>
                  <a:txBody>
                    <a:bodyPr/>
                    <a:lstStyle/>
                    <a:p>
                      <a:pPr indent="0" lvl="0" marL="0" marR="0" rtl="0" algn="ctr">
                        <a:spcBef>
                          <a:spcPts val="0"/>
                        </a:spcBef>
                        <a:spcAft>
                          <a:spcPts val="0"/>
                        </a:spcAft>
                        <a:buNone/>
                      </a:pPr>
                      <a:r>
                        <a:rPr b="0" i="0" lang="ko-KR" sz="900" u="none" cap="none" strike="noStrike">
                          <a:solidFill>
                            <a:srgbClr val="000000"/>
                          </a:solidFill>
                          <a:latin typeface="Malgun Gothic"/>
                          <a:ea typeface="Malgun Gothic"/>
                          <a:cs typeface="Malgun Gothic"/>
                          <a:sym typeface="Malgun Gothic"/>
                        </a:rPr>
                        <a:t>6</a:t>
                      </a:r>
                      <a:endParaRPr/>
                    </a:p>
                  </a:txBody>
                  <a:tcPr marT="7200" marB="7200" marR="9525" marL="9525"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171450" lvl="0" marL="171450" marR="0" rtl="0" algn="l">
                        <a:lnSpc>
                          <a:spcPct val="100000"/>
                        </a:lnSpc>
                        <a:spcBef>
                          <a:spcPts val="0"/>
                        </a:spcBef>
                        <a:spcAft>
                          <a:spcPts val="0"/>
                        </a:spcAft>
                        <a:buClr>
                          <a:srgbClr val="000000"/>
                        </a:buClr>
                        <a:buSzPts val="900"/>
                        <a:buFont typeface="Arial"/>
                        <a:buChar char="•"/>
                      </a:pPr>
                      <a:r>
                        <a:rPr b="0" i="0" lang="ko-KR" sz="900" u="none" cap="none" strike="noStrike">
                          <a:solidFill>
                            <a:srgbClr val="000000"/>
                          </a:solidFill>
                          <a:latin typeface="Malgun Gothic"/>
                          <a:ea typeface="Malgun Gothic"/>
                          <a:cs typeface="Malgun Gothic"/>
                          <a:sym typeface="Malgun Gothic"/>
                        </a:rPr>
                        <a:t>Pro –forma (2) : Depreciation &amp; Amortization.                    Capital Expenditure, Working Capital, New Working Capital</a:t>
                      </a:r>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258700">
                <a:tc>
                  <a:txBody>
                    <a:bodyPr/>
                    <a:lstStyle/>
                    <a:p>
                      <a:pPr indent="0" lvl="0" marL="0" marR="0" rtl="0" algn="ctr">
                        <a:spcBef>
                          <a:spcPts val="0"/>
                        </a:spcBef>
                        <a:spcAft>
                          <a:spcPts val="0"/>
                        </a:spcAft>
                        <a:buNone/>
                      </a:pPr>
                      <a:r>
                        <a:rPr b="0" i="0" lang="ko-KR" sz="900" u="none" cap="none" strike="noStrike">
                          <a:solidFill>
                            <a:srgbClr val="000000"/>
                          </a:solidFill>
                          <a:latin typeface="Malgun Gothic"/>
                          <a:ea typeface="Malgun Gothic"/>
                          <a:cs typeface="Malgun Gothic"/>
                          <a:sym typeface="Malgun Gothic"/>
                        </a:rPr>
                        <a:t>7</a:t>
                      </a:r>
                      <a:endParaRPr/>
                    </a:p>
                  </a:txBody>
                  <a:tcPr marT="7200" marB="7200" marR="9525" marL="9525"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171450" lvl="0" marL="171450" marR="0" rtl="0" algn="l">
                        <a:spcBef>
                          <a:spcPts val="0"/>
                        </a:spcBef>
                        <a:spcAft>
                          <a:spcPts val="0"/>
                        </a:spcAft>
                        <a:buClr>
                          <a:srgbClr val="000000"/>
                        </a:buClr>
                        <a:buSzPts val="900"/>
                        <a:buFont typeface="Arial"/>
                        <a:buChar char="•"/>
                      </a:pPr>
                      <a:r>
                        <a:rPr b="0" i="0" lang="ko-KR" sz="900" u="none" cap="none" strike="noStrike">
                          <a:solidFill>
                            <a:srgbClr val="000000"/>
                          </a:solidFill>
                          <a:latin typeface="Malgun Gothic"/>
                          <a:ea typeface="Malgun Gothic"/>
                          <a:cs typeface="Malgun Gothic"/>
                          <a:sym typeface="Malgun Gothic"/>
                        </a:rPr>
                        <a:t>수익성 분석방법</a:t>
                      </a:r>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258700">
                <a:tc>
                  <a:txBody>
                    <a:bodyPr/>
                    <a:lstStyle/>
                    <a:p>
                      <a:pPr indent="0" lvl="0" marL="0" marR="0" rtl="0" algn="ctr">
                        <a:spcBef>
                          <a:spcPts val="0"/>
                        </a:spcBef>
                        <a:spcAft>
                          <a:spcPts val="0"/>
                        </a:spcAft>
                        <a:buNone/>
                      </a:pPr>
                      <a:r>
                        <a:rPr b="0" i="0" lang="ko-KR" sz="900" u="none" cap="none" strike="noStrike">
                          <a:solidFill>
                            <a:srgbClr val="000000"/>
                          </a:solidFill>
                          <a:latin typeface="Malgun Gothic"/>
                          <a:ea typeface="Malgun Gothic"/>
                          <a:cs typeface="Malgun Gothic"/>
                          <a:sym typeface="Malgun Gothic"/>
                        </a:rPr>
                        <a:t>8</a:t>
                      </a:r>
                      <a:endParaRPr/>
                    </a:p>
                  </a:txBody>
                  <a:tcPr marT="7200" marB="7200" marR="9525" marL="9525"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171450" lvl="0" marL="171450" marR="0" rtl="0" algn="l">
                        <a:spcBef>
                          <a:spcPts val="0"/>
                        </a:spcBef>
                        <a:spcAft>
                          <a:spcPts val="0"/>
                        </a:spcAft>
                        <a:buClr>
                          <a:srgbClr val="000000"/>
                        </a:buClr>
                        <a:buSzPts val="900"/>
                        <a:buFont typeface="Arial"/>
                        <a:buChar char="•"/>
                      </a:pPr>
                      <a:r>
                        <a:rPr b="0" i="0" lang="ko-KR" sz="900" u="none" cap="none" strike="noStrike">
                          <a:solidFill>
                            <a:srgbClr val="000000"/>
                          </a:solidFill>
                          <a:latin typeface="Malgun Gothic"/>
                          <a:ea typeface="Malgun Gothic"/>
                          <a:cs typeface="Malgun Gothic"/>
                          <a:sym typeface="Malgun Gothic"/>
                        </a:rPr>
                        <a:t>Financing &amp; Leverage Effect</a:t>
                      </a:r>
                      <a:endParaRPr b="0" i="0" sz="900" u="none" cap="none" strike="noStrike">
                        <a:solidFill>
                          <a:srgbClr val="000000"/>
                        </a:solidFill>
                        <a:latin typeface="Malgun Gothic"/>
                        <a:ea typeface="Malgun Gothic"/>
                        <a:cs typeface="Malgun Gothic"/>
                        <a:sym typeface="Malgun Gothic"/>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r h="258700">
                <a:tc>
                  <a:txBody>
                    <a:bodyPr/>
                    <a:lstStyle/>
                    <a:p>
                      <a:pPr indent="0" lvl="0" marL="0" marR="0" rtl="0" algn="ctr">
                        <a:spcBef>
                          <a:spcPts val="0"/>
                        </a:spcBef>
                        <a:spcAft>
                          <a:spcPts val="0"/>
                        </a:spcAft>
                        <a:buNone/>
                      </a:pPr>
                      <a:r>
                        <a:rPr b="0" i="0" lang="ko-KR" sz="900" u="none" cap="none" strike="noStrike">
                          <a:solidFill>
                            <a:srgbClr val="000000"/>
                          </a:solidFill>
                          <a:latin typeface="Malgun Gothic"/>
                          <a:ea typeface="Malgun Gothic"/>
                          <a:cs typeface="Malgun Gothic"/>
                          <a:sym typeface="Malgun Gothic"/>
                        </a:rPr>
                        <a:t>9</a:t>
                      </a:r>
                      <a:endParaRPr/>
                    </a:p>
                  </a:txBody>
                  <a:tcPr marT="7200" marB="7200" marR="9525" marL="9525"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A5A5A5"/>
                    </a:solidFill>
                  </a:tcPr>
                </a:tc>
                <a:tc>
                  <a:txBody>
                    <a:bodyPr/>
                    <a:lstStyle/>
                    <a:p>
                      <a:pPr indent="-171450" lvl="0" marL="171450" marR="0" rtl="0" algn="l">
                        <a:spcBef>
                          <a:spcPts val="0"/>
                        </a:spcBef>
                        <a:spcAft>
                          <a:spcPts val="0"/>
                        </a:spcAft>
                        <a:buClr>
                          <a:srgbClr val="000000"/>
                        </a:buClr>
                        <a:buSzPts val="900"/>
                        <a:buFont typeface="Arial"/>
                        <a:buChar char="•"/>
                      </a:pPr>
                      <a:r>
                        <a:rPr b="0" i="0" lang="ko-KR" sz="900" u="none" cap="none" strike="noStrike">
                          <a:solidFill>
                            <a:srgbClr val="000000"/>
                          </a:solidFill>
                          <a:latin typeface="Malgun Gothic"/>
                          <a:ea typeface="Malgun Gothic"/>
                          <a:cs typeface="Malgun Gothic"/>
                          <a:sym typeface="Malgun Gothic"/>
                        </a:rPr>
                        <a:t>자산유동화대출과 Start-up Financing Cycle</a:t>
                      </a:r>
                      <a:endParaRPr b="0" i="0" sz="900" u="none" cap="none" strike="noStrike">
                        <a:solidFill>
                          <a:srgbClr val="000000"/>
                        </a:solidFill>
                        <a:latin typeface="Malgun Gothic"/>
                        <a:ea typeface="Malgun Gothic"/>
                        <a:cs typeface="Malgun Gothic"/>
                        <a:sym typeface="Malgun Gothic"/>
                      </a:endParaRPr>
                    </a:p>
                  </a:txBody>
                  <a:tcPr marT="7200" marB="72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tcPr>
                </a:tc>
              </a:tr>
            </a:tbl>
          </a:graphicData>
        </a:graphic>
      </p:graphicFrame>
      <p:sp>
        <p:nvSpPr>
          <p:cNvPr id="29" name="Google Shape;29;p1"/>
          <p:cNvSpPr txBox="1"/>
          <p:nvPr/>
        </p:nvSpPr>
        <p:spPr>
          <a:xfrm>
            <a:off x="5287731" y="2540609"/>
            <a:ext cx="4308530" cy="823302"/>
          </a:xfrm>
          <a:prstGeom prst="rect">
            <a:avLst/>
          </a:prstGeom>
          <a:noFill/>
          <a:ln>
            <a:noFill/>
          </a:ln>
        </p:spPr>
        <p:txBody>
          <a:bodyPr anchorCtr="0" anchor="t" bIns="45700" lIns="91425" spcFirstLastPara="1" rIns="91425" wrap="square" tIns="45700">
            <a:spAutoFit/>
          </a:bodyPr>
          <a:lstStyle/>
          <a:p>
            <a:pPr indent="-85725" lvl="0" marL="85725" marR="0" rtl="0" algn="l">
              <a:lnSpc>
                <a:spcPct val="150000"/>
              </a:lnSpc>
              <a:spcBef>
                <a:spcPts val="0"/>
              </a:spcBef>
              <a:spcAft>
                <a:spcPts val="0"/>
              </a:spcAft>
              <a:buNone/>
            </a:pPr>
            <a:r>
              <a:rPr b="1" i="0" lang="ko-KR" sz="1000" u="none" cap="none" strike="noStrike">
                <a:solidFill>
                  <a:schemeClr val="dk1"/>
                </a:solidFill>
                <a:latin typeface="Malgun Gothic"/>
                <a:ea typeface="Malgun Gothic"/>
                <a:cs typeface="Malgun Gothic"/>
                <a:sym typeface="Malgun Gothic"/>
              </a:rPr>
              <a:t>■ 실무에 활용 가능한 입문자를 위한 강의</a:t>
            </a:r>
            <a:endParaRPr b="1" i="0" sz="1000" u="none" cap="none" strike="noStrike">
              <a:solidFill>
                <a:schemeClr val="dk1"/>
              </a:solidFill>
              <a:latin typeface="Malgun Gothic"/>
              <a:ea typeface="Malgun Gothic"/>
              <a:cs typeface="Malgun Gothic"/>
              <a:sym typeface="Malgun Gothic"/>
            </a:endParaRPr>
          </a:p>
          <a:p>
            <a:pPr indent="-112713" lvl="0" marL="112713" marR="0" rtl="0" algn="l">
              <a:spcBef>
                <a:spcPts val="300"/>
              </a:spcBef>
              <a:spcAft>
                <a:spcPts val="0"/>
              </a:spcAft>
              <a:buClr>
                <a:schemeClr val="dk1"/>
              </a:buClr>
              <a:buSzPts val="1000"/>
              <a:buFont typeface="Arial"/>
              <a:buChar char="•"/>
            </a:pPr>
            <a:r>
              <a:rPr b="0" i="0" lang="ko-KR" sz="1000" u="none" cap="none" strike="noStrike">
                <a:solidFill>
                  <a:schemeClr val="dk1"/>
                </a:solidFill>
                <a:latin typeface="Malgun Gothic"/>
                <a:ea typeface="Malgun Gothic"/>
                <a:cs typeface="Malgun Gothic"/>
                <a:sym typeface="Malgun Gothic"/>
              </a:rPr>
              <a:t>신사업 타당성 분석에 필요한 재무적인 이론을 학습하며, 재무제표에 익숙하지 않으신 분들도 충분히 따라가실 수 있을 만큼의 내용으로 진행됩니다. </a:t>
            </a:r>
            <a:endParaRPr b="0" i="0" sz="1000" u="none" cap="none" strike="noStrike">
              <a:solidFill>
                <a:schemeClr val="dk1"/>
              </a:solidFill>
              <a:latin typeface="Malgun Gothic"/>
              <a:ea typeface="Malgun Gothic"/>
              <a:cs typeface="Malgun Gothic"/>
              <a:sym typeface="Malgun Gothic"/>
            </a:endParaRPr>
          </a:p>
        </p:txBody>
      </p:sp>
      <p:sp>
        <p:nvSpPr>
          <p:cNvPr id="30" name="Google Shape;30;p1"/>
          <p:cNvSpPr txBox="1"/>
          <p:nvPr/>
        </p:nvSpPr>
        <p:spPr>
          <a:xfrm>
            <a:off x="5252981" y="1472698"/>
            <a:ext cx="4308531" cy="977191"/>
          </a:xfrm>
          <a:prstGeom prst="rect">
            <a:avLst/>
          </a:prstGeom>
          <a:noFill/>
          <a:ln>
            <a:noFill/>
          </a:ln>
        </p:spPr>
        <p:txBody>
          <a:bodyPr anchorCtr="0" anchor="t" bIns="45700" lIns="91425" spcFirstLastPara="1" rIns="91425" wrap="square" tIns="45700">
            <a:spAutoFit/>
          </a:bodyPr>
          <a:lstStyle/>
          <a:p>
            <a:pPr indent="-85725" lvl="0" marL="85725" marR="0" rtl="0" algn="l">
              <a:lnSpc>
                <a:spcPct val="150000"/>
              </a:lnSpc>
              <a:spcBef>
                <a:spcPts val="0"/>
              </a:spcBef>
              <a:spcAft>
                <a:spcPts val="0"/>
              </a:spcAft>
              <a:buNone/>
            </a:pPr>
            <a:r>
              <a:rPr b="1" i="0" lang="ko-KR" sz="1000" u="none" cap="none" strike="noStrike">
                <a:solidFill>
                  <a:schemeClr val="dk1"/>
                </a:solidFill>
                <a:latin typeface="Malgun Gothic"/>
                <a:ea typeface="Malgun Gothic"/>
                <a:cs typeface="Malgun Gothic"/>
                <a:sym typeface="Malgun Gothic"/>
              </a:rPr>
              <a:t>■ 사업타당성분석의 모든 것</a:t>
            </a:r>
            <a:endParaRPr b="1" i="0" sz="1050" u="none" cap="none" strike="noStrike">
              <a:solidFill>
                <a:srgbClr val="C00000"/>
              </a:solidFill>
              <a:latin typeface="Malgun Gothic"/>
              <a:ea typeface="Malgun Gothic"/>
              <a:cs typeface="Malgun Gothic"/>
              <a:sym typeface="Malgun Gothic"/>
            </a:endParaRPr>
          </a:p>
          <a:p>
            <a:pPr indent="-112713" lvl="0" marL="112713" marR="0" rtl="0" algn="l">
              <a:spcBef>
                <a:spcPts val="300"/>
              </a:spcBef>
              <a:spcAft>
                <a:spcPts val="0"/>
              </a:spcAft>
              <a:buClr>
                <a:schemeClr val="dk1"/>
              </a:buClr>
              <a:buSzPts val="1000"/>
              <a:buFont typeface="Arial"/>
              <a:buChar char="•"/>
            </a:pPr>
            <a:r>
              <a:rPr b="0" i="0" lang="ko-KR" sz="1000" u="none" cap="none" strike="noStrike">
                <a:solidFill>
                  <a:schemeClr val="dk1"/>
                </a:solidFill>
                <a:latin typeface="Malgun Gothic"/>
                <a:ea typeface="Malgun Gothic"/>
                <a:cs typeface="Malgun Gothic"/>
                <a:sym typeface="Malgun Gothic"/>
              </a:rPr>
              <a:t>숫자에 기반한 사업 타당성 분석을 위한 기초지식을 이해하고 활용하게 됩니다. 미래 현금흐름 추정을 위한 방법과 모델을 활용해 적정성을 검토하는 역량을 키웁니다. 자본비용 산출과 각종 경제성 지표를 배워 의사결정 과정에 적절한 해석 방법을 체득합니다.</a:t>
            </a:r>
            <a:endParaRPr b="0" i="0" sz="1000" u="none" cap="none" strike="noStrike">
              <a:solidFill>
                <a:schemeClr val="dk1"/>
              </a:solidFill>
              <a:latin typeface="Malgun Gothic"/>
              <a:ea typeface="Malgun Gothic"/>
              <a:cs typeface="Malgun Gothic"/>
              <a:sym typeface="Malgun Gothic"/>
            </a:endParaRPr>
          </a:p>
        </p:txBody>
      </p:sp>
      <p:sp>
        <p:nvSpPr>
          <p:cNvPr id="31" name="Google Shape;31;p1"/>
          <p:cNvSpPr/>
          <p:nvPr/>
        </p:nvSpPr>
        <p:spPr>
          <a:xfrm>
            <a:off x="488505" y="1120840"/>
            <a:ext cx="4403126" cy="291936"/>
          </a:xfrm>
          <a:prstGeom prst="rect">
            <a:avLst/>
          </a:prstGeom>
          <a:gradFill>
            <a:gsLst>
              <a:gs pos="0">
                <a:srgbClr val="FFFFFF">
                  <a:alpha val="0"/>
                </a:srgbClr>
              </a:gs>
              <a:gs pos="17000">
                <a:srgbClr val="A8D08C"/>
              </a:gs>
              <a:gs pos="34000">
                <a:srgbClr val="548135"/>
              </a:gs>
              <a:gs pos="67000">
                <a:srgbClr val="385623"/>
              </a:gs>
              <a:gs pos="100000">
                <a:srgbClr val="385623"/>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ko-KR" sz="1200" u="none" cap="none" strike="noStrike">
                <a:solidFill>
                  <a:srgbClr val="FFFFFF"/>
                </a:solidFill>
                <a:latin typeface="Malgun Gothic"/>
                <a:ea typeface="Malgun Gothic"/>
                <a:cs typeface="Malgun Gothic"/>
                <a:sym typeface="Malgun Gothic"/>
              </a:rPr>
              <a:t>재무적인 부분에서 사업의 경제성을 정량적으로 분석</a:t>
            </a:r>
            <a:endParaRPr/>
          </a:p>
        </p:txBody>
      </p:sp>
      <p:sp>
        <p:nvSpPr>
          <p:cNvPr id="32" name="Google Shape;32;p1"/>
          <p:cNvSpPr/>
          <p:nvPr/>
        </p:nvSpPr>
        <p:spPr>
          <a:xfrm>
            <a:off x="1250306" y="5455922"/>
            <a:ext cx="2910606"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ko-KR" sz="700" u="none" cap="none" strike="noStrike">
                <a:solidFill>
                  <a:schemeClr val="dk1"/>
                </a:solidFill>
                <a:latin typeface="Malgun Gothic"/>
                <a:ea typeface="Malgun Gothic"/>
                <a:cs typeface="Malgun Gothic"/>
                <a:sym typeface="Malgun Gothic"/>
              </a:rPr>
              <a:t>학력</a:t>
            </a:r>
            <a:endParaRPr b="1" i="0" sz="700" u="none" cap="none" strike="noStrike">
              <a:solidFill>
                <a:schemeClr val="dk1"/>
              </a:solidFill>
              <a:latin typeface="Malgun Gothic"/>
              <a:ea typeface="Malgun Gothic"/>
              <a:cs typeface="Malgun Gothic"/>
              <a:sym typeface="Malgun Gothic"/>
            </a:endParaRPr>
          </a:p>
          <a:p>
            <a:pPr indent="-104775" lvl="0" marL="139700" marR="0" rtl="0" algn="l">
              <a:spcBef>
                <a:spcPts val="0"/>
              </a:spcBef>
              <a:spcAft>
                <a:spcPts val="0"/>
              </a:spcAft>
              <a:buClr>
                <a:srgbClr val="3F3F3F"/>
              </a:buClr>
              <a:buSzPts val="560"/>
              <a:buFont typeface="Arial"/>
              <a:buChar char="•"/>
            </a:pPr>
            <a:r>
              <a:rPr b="0" i="0" lang="ko-KR" sz="700" u="none" cap="none" strike="noStrike">
                <a:solidFill>
                  <a:srgbClr val="3F3F3F"/>
                </a:solidFill>
                <a:latin typeface="Malgun Gothic"/>
                <a:ea typeface="Malgun Gothic"/>
                <a:cs typeface="Malgun Gothic"/>
                <a:sym typeface="Malgun Gothic"/>
              </a:rPr>
              <a:t>한동대학교 경영경제 학사</a:t>
            </a:r>
            <a:endParaRPr b="0" i="0" sz="700" u="none" cap="none" strike="noStrike">
              <a:solidFill>
                <a:srgbClr val="3F3F3F"/>
              </a:solidFill>
              <a:latin typeface="Malgun Gothic"/>
              <a:ea typeface="Malgun Gothic"/>
              <a:cs typeface="Malgun Gothic"/>
              <a:sym typeface="Malgun Gothic"/>
            </a:endParaRPr>
          </a:p>
          <a:p>
            <a:pPr indent="-104775" lvl="0" marL="139700" marR="0" rtl="0" algn="l">
              <a:spcBef>
                <a:spcPts val="0"/>
              </a:spcBef>
              <a:spcAft>
                <a:spcPts val="0"/>
              </a:spcAft>
              <a:buClr>
                <a:srgbClr val="3F3F3F"/>
              </a:buClr>
              <a:buSzPts val="560"/>
              <a:buFont typeface="Arial"/>
              <a:buChar char="•"/>
            </a:pPr>
            <a:r>
              <a:rPr b="0" i="0" lang="ko-KR" sz="700" u="none" cap="none" strike="noStrike">
                <a:solidFill>
                  <a:srgbClr val="3F3F3F"/>
                </a:solidFill>
                <a:latin typeface="Malgun Gothic"/>
                <a:ea typeface="Malgun Gothic"/>
                <a:cs typeface="Malgun Gothic"/>
                <a:sym typeface="Malgun Gothic"/>
              </a:rPr>
              <a:t>건국대학교 부동산대학원 석사</a:t>
            </a:r>
            <a:endParaRPr b="0" i="0" sz="700" u="none" cap="none" strike="noStrike">
              <a:solidFill>
                <a:srgbClr val="3F3F3F"/>
              </a:solidFill>
              <a:latin typeface="Malgun Gothic"/>
              <a:ea typeface="Malgun Gothic"/>
              <a:cs typeface="Malgun Gothic"/>
              <a:sym typeface="Malgun Gothic"/>
            </a:endParaRPr>
          </a:p>
          <a:p>
            <a:pPr indent="0" lvl="0" marL="0" marR="0" rtl="0" algn="l">
              <a:spcBef>
                <a:spcPts val="0"/>
              </a:spcBef>
              <a:spcAft>
                <a:spcPts val="0"/>
              </a:spcAft>
              <a:buNone/>
            </a:pPr>
            <a:r>
              <a:rPr b="1" i="0" lang="ko-KR" sz="700" u="none" cap="none" strike="noStrike">
                <a:solidFill>
                  <a:schemeClr val="dk1"/>
                </a:solidFill>
                <a:latin typeface="Malgun Gothic"/>
                <a:ea typeface="Malgun Gothic"/>
                <a:cs typeface="Malgun Gothic"/>
                <a:sym typeface="Malgun Gothic"/>
              </a:rPr>
              <a:t>경력</a:t>
            </a:r>
            <a:endParaRPr b="1" i="0" sz="700" u="none" cap="none" strike="noStrike">
              <a:solidFill>
                <a:schemeClr val="dk1"/>
              </a:solidFill>
              <a:latin typeface="Malgun Gothic"/>
              <a:ea typeface="Malgun Gothic"/>
              <a:cs typeface="Malgun Gothic"/>
              <a:sym typeface="Malgun Gothic"/>
            </a:endParaRPr>
          </a:p>
          <a:p>
            <a:pPr indent="-104775" lvl="0" marL="139700" marR="0" rtl="0" algn="l">
              <a:spcBef>
                <a:spcPts val="0"/>
              </a:spcBef>
              <a:spcAft>
                <a:spcPts val="0"/>
              </a:spcAft>
              <a:buClr>
                <a:schemeClr val="dk1"/>
              </a:buClr>
              <a:buSzPts val="560"/>
              <a:buFont typeface="Arial"/>
              <a:buChar char="•"/>
            </a:pPr>
            <a:r>
              <a:rPr b="0" i="0" lang="ko-KR" sz="700" u="none" cap="none" strike="noStrike">
                <a:solidFill>
                  <a:schemeClr val="dk1"/>
                </a:solidFill>
                <a:latin typeface="Mangal"/>
                <a:ea typeface="Mangal"/>
                <a:cs typeface="Mangal"/>
                <a:sym typeface="Mangal"/>
              </a:rPr>
              <a:t>공인회계사</a:t>
            </a:r>
            <a:endParaRPr b="0" i="0" sz="700" u="none" cap="none" strike="noStrike">
              <a:solidFill>
                <a:schemeClr val="dk1"/>
              </a:solidFill>
              <a:latin typeface="Mangal"/>
              <a:ea typeface="Mangal"/>
              <a:cs typeface="Mangal"/>
              <a:sym typeface="Mangal"/>
            </a:endParaRPr>
          </a:p>
          <a:p>
            <a:pPr indent="-104775" lvl="0" marL="139700" marR="0" rtl="0" algn="l">
              <a:spcBef>
                <a:spcPts val="0"/>
              </a:spcBef>
              <a:spcAft>
                <a:spcPts val="0"/>
              </a:spcAft>
              <a:buClr>
                <a:schemeClr val="dk1"/>
              </a:buClr>
              <a:buSzPts val="560"/>
              <a:buFont typeface="Arial"/>
              <a:buChar char="•"/>
            </a:pPr>
            <a:r>
              <a:rPr b="0" i="0" lang="ko-KR" sz="700" u="none" cap="none" strike="noStrike">
                <a:solidFill>
                  <a:schemeClr val="dk1"/>
                </a:solidFill>
                <a:latin typeface="Mangal"/>
                <a:ea typeface="Mangal"/>
                <a:cs typeface="Mangal"/>
                <a:sym typeface="Mangal"/>
              </a:rPr>
              <a:t>전) 삼일회계법인 FAS</a:t>
            </a:r>
            <a:endParaRPr b="0" i="0" sz="700" u="none" cap="none" strike="noStrike">
              <a:solidFill>
                <a:srgbClr val="3F3F3F"/>
              </a:solidFill>
              <a:latin typeface="Mangal"/>
              <a:ea typeface="Mangal"/>
              <a:cs typeface="Mangal"/>
              <a:sym typeface="Mangal"/>
            </a:endParaRPr>
          </a:p>
          <a:p>
            <a:pPr indent="-104775" lvl="0" marL="139700" marR="0" rtl="0" algn="l">
              <a:spcBef>
                <a:spcPts val="0"/>
              </a:spcBef>
              <a:spcAft>
                <a:spcPts val="0"/>
              </a:spcAft>
              <a:buClr>
                <a:srgbClr val="3F3F3F"/>
              </a:buClr>
              <a:buSzPts val="560"/>
              <a:buFont typeface="Arial"/>
              <a:buChar char="•"/>
            </a:pPr>
            <a:r>
              <a:rPr b="0" i="0" lang="ko-KR" sz="700" u="none" cap="none" strike="noStrike">
                <a:solidFill>
                  <a:srgbClr val="3F3F3F"/>
                </a:solidFill>
                <a:latin typeface="Mangal"/>
                <a:ea typeface="Mangal"/>
                <a:cs typeface="Mangal"/>
                <a:sym typeface="Mangal"/>
              </a:rPr>
              <a:t>전) 하나금융투자 투자금융본부</a:t>
            </a:r>
            <a:endParaRPr b="0" i="0" sz="700" u="none" cap="none" strike="noStrike">
              <a:solidFill>
                <a:srgbClr val="3F3F3F"/>
              </a:solidFill>
              <a:latin typeface="Mangal"/>
              <a:ea typeface="Mangal"/>
              <a:cs typeface="Mangal"/>
              <a:sym typeface="Mangal"/>
            </a:endParaRPr>
          </a:p>
          <a:p>
            <a:pPr indent="-104775" lvl="0" marL="139700" marR="0" rtl="0" algn="l">
              <a:spcBef>
                <a:spcPts val="0"/>
              </a:spcBef>
              <a:spcAft>
                <a:spcPts val="0"/>
              </a:spcAft>
              <a:buClr>
                <a:srgbClr val="3F3F3F"/>
              </a:buClr>
              <a:buSzPts val="560"/>
              <a:buFont typeface="Arial"/>
              <a:buChar char="•"/>
            </a:pPr>
            <a:r>
              <a:rPr b="0" i="0" lang="ko-KR" sz="700" u="none" cap="none" strike="noStrike">
                <a:solidFill>
                  <a:srgbClr val="3F3F3F"/>
                </a:solidFill>
                <a:latin typeface="Mangal"/>
                <a:ea typeface="Mangal"/>
                <a:cs typeface="Mangal"/>
                <a:sym typeface="Mangal"/>
              </a:rPr>
              <a:t>전) 메리츠종금증권 기업여신본부</a:t>
            </a:r>
            <a:endParaRPr b="0" i="0" sz="700" u="none" cap="none" strike="noStrike">
              <a:solidFill>
                <a:srgbClr val="3F3F3F"/>
              </a:solidFill>
              <a:latin typeface="Mangal"/>
              <a:ea typeface="Mangal"/>
              <a:cs typeface="Mangal"/>
              <a:sym typeface="Mangal"/>
            </a:endParaRPr>
          </a:p>
          <a:p>
            <a:pPr indent="-104775" lvl="0" marL="139700" marR="0" rtl="0" algn="l">
              <a:spcBef>
                <a:spcPts val="0"/>
              </a:spcBef>
              <a:spcAft>
                <a:spcPts val="0"/>
              </a:spcAft>
              <a:buClr>
                <a:srgbClr val="3F3F3F"/>
              </a:buClr>
              <a:buSzPts val="560"/>
              <a:buFont typeface="Arial"/>
              <a:buChar char="•"/>
            </a:pPr>
            <a:r>
              <a:rPr b="0" i="0" lang="ko-KR" sz="700" u="none" cap="none" strike="noStrike">
                <a:solidFill>
                  <a:srgbClr val="3F3F3F"/>
                </a:solidFill>
                <a:latin typeface="Mangal"/>
                <a:ea typeface="Mangal"/>
                <a:cs typeface="Mangal"/>
                <a:sym typeface="Mangal"/>
              </a:rPr>
              <a:t>전) 미래에셋증권 부동산 가치평가, 타당성분석 담당</a:t>
            </a:r>
            <a:endParaRPr b="0" i="0" sz="700" u="none" cap="none" strike="noStrike">
              <a:solidFill>
                <a:srgbClr val="3F3F3F"/>
              </a:solidFill>
              <a:latin typeface="Mangal"/>
              <a:ea typeface="Mangal"/>
              <a:cs typeface="Mangal"/>
              <a:sym typeface="Mangal"/>
            </a:endParaRPr>
          </a:p>
          <a:p>
            <a:pPr indent="-104775" lvl="0" marL="139700" marR="0" rtl="0" algn="l">
              <a:spcBef>
                <a:spcPts val="0"/>
              </a:spcBef>
              <a:spcAft>
                <a:spcPts val="0"/>
              </a:spcAft>
              <a:buClr>
                <a:srgbClr val="3F3F3F"/>
              </a:buClr>
              <a:buSzPts val="560"/>
              <a:buFont typeface="Arial"/>
              <a:buChar char="•"/>
            </a:pPr>
            <a:r>
              <a:rPr b="0" i="0" lang="ko-KR" sz="700" u="none" cap="none" strike="noStrike">
                <a:solidFill>
                  <a:srgbClr val="3F3F3F"/>
                </a:solidFill>
                <a:latin typeface="Mangal"/>
                <a:ea typeface="Mangal"/>
                <a:cs typeface="Mangal"/>
                <a:sym typeface="Mangal"/>
              </a:rPr>
              <a:t>현) 안세회계법인, 신한금융투자 투자상품자문단</a:t>
            </a:r>
            <a:endParaRPr b="0" i="0" sz="700" u="none" cap="none" strike="noStrike">
              <a:solidFill>
                <a:srgbClr val="3F3F3F"/>
              </a:solidFill>
              <a:latin typeface="Mangal"/>
              <a:ea typeface="Mangal"/>
              <a:cs typeface="Mangal"/>
              <a:sym typeface="Mangal"/>
            </a:endParaRPr>
          </a:p>
        </p:txBody>
      </p:sp>
      <p:sp>
        <p:nvSpPr>
          <p:cNvPr id="33" name="Google Shape;33;p1"/>
          <p:cNvSpPr/>
          <p:nvPr/>
        </p:nvSpPr>
        <p:spPr>
          <a:xfrm>
            <a:off x="561699" y="6319783"/>
            <a:ext cx="689966" cy="189465"/>
          </a:xfrm>
          <a:prstGeom prst="bracketPair">
            <a:avLst/>
          </a:prstGeom>
          <a:solidFill>
            <a:srgbClr val="002060">
              <a:alpha val="80784"/>
            </a:srgbClr>
          </a:solidFill>
          <a:ln>
            <a:noFill/>
          </a:ln>
        </p:spPr>
        <p:txBody>
          <a:bodyPr anchorCtr="0" anchor="ctr" bIns="36000" lIns="36000" spcFirstLastPara="1" rIns="36000" wrap="square" tIns="36000">
            <a:noAutofit/>
          </a:bodyPr>
          <a:lstStyle/>
          <a:p>
            <a:pPr indent="0" lvl="0" marL="0" marR="0" rtl="0" algn="ctr">
              <a:spcBef>
                <a:spcPts val="0"/>
              </a:spcBef>
              <a:spcAft>
                <a:spcPts val="0"/>
              </a:spcAft>
              <a:buNone/>
            </a:pPr>
            <a:r>
              <a:rPr b="1" i="0" lang="ko-KR" sz="1000" u="none" cap="none" strike="noStrike">
                <a:solidFill>
                  <a:schemeClr val="lt1"/>
                </a:solidFill>
                <a:latin typeface="Malgun Gothic"/>
                <a:ea typeface="Malgun Gothic"/>
                <a:cs typeface="Malgun Gothic"/>
                <a:sym typeface="Malgun Gothic"/>
              </a:rPr>
              <a:t>김옥철</a:t>
            </a:r>
            <a:endParaRPr b="1" i="0" sz="1000" u="none" cap="none" strike="noStrike">
              <a:solidFill>
                <a:schemeClr val="lt1"/>
              </a:solidFill>
              <a:latin typeface="Malgun Gothic"/>
              <a:ea typeface="Malgun Gothic"/>
              <a:cs typeface="Malgun Gothic"/>
              <a:sym typeface="Malgun Gothic"/>
            </a:endParaRPr>
          </a:p>
        </p:txBody>
      </p:sp>
      <p:pic>
        <p:nvPicPr>
          <p:cNvPr descr="사람, 가장이(가) 표시된 사진&#10;&#10;자동 생성된 설명" id="34" name="Google Shape;34;p1"/>
          <p:cNvPicPr preferRelativeResize="0"/>
          <p:nvPr/>
        </p:nvPicPr>
        <p:blipFill rotWithShape="1">
          <a:blip r:embed="rId3">
            <a:alphaModFix/>
          </a:blip>
          <a:srcRect b="0" l="0" r="0" t="0"/>
          <a:stretch/>
        </p:blipFill>
        <p:spPr>
          <a:xfrm>
            <a:off x="560512" y="5505315"/>
            <a:ext cx="702378" cy="670451"/>
          </a:xfrm>
          <a:prstGeom prst="rect">
            <a:avLst/>
          </a:prstGeom>
          <a:noFill/>
          <a:ln>
            <a:noFill/>
          </a:ln>
        </p:spPr>
      </p:pic>
      <p:pic>
        <p:nvPicPr>
          <p:cNvPr descr="텍스트, 사람, 스크린샷, 실내이(가) 표시된 사진&#10;&#10;자동 생성된 설명" id="35" name="Google Shape;35;p1"/>
          <p:cNvPicPr preferRelativeResize="0"/>
          <p:nvPr/>
        </p:nvPicPr>
        <p:blipFill rotWithShape="1">
          <a:blip r:embed="rId4">
            <a:alphaModFix/>
          </a:blip>
          <a:srcRect b="0" l="0" r="0" t="0"/>
          <a:stretch/>
        </p:blipFill>
        <p:spPr>
          <a:xfrm>
            <a:off x="604122" y="1910519"/>
            <a:ext cx="1064568" cy="641704"/>
          </a:xfrm>
          <a:prstGeom prst="rect">
            <a:avLst/>
          </a:prstGeom>
          <a:noFill/>
          <a:ln>
            <a:noFill/>
          </a:ln>
        </p:spPr>
      </p:pic>
      <p:pic>
        <p:nvPicPr>
          <p:cNvPr descr="텍스트, 스크린샷, 화면이(가) 표시된 사진&#10;&#10;자동 생성된 설명" id="36" name="Google Shape;36;p1"/>
          <p:cNvPicPr preferRelativeResize="0"/>
          <p:nvPr/>
        </p:nvPicPr>
        <p:blipFill rotWithShape="1">
          <a:blip r:embed="rId5">
            <a:alphaModFix/>
          </a:blip>
          <a:srcRect b="0" l="0" r="0" t="0"/>
          <a:stretch/>
        </p:blipFill>
        <p:spPr>
          <a:xfrm>
            <a:off x="1848710" y="1890636"/>
            <a:ext cx="1221914" cy="661639"/>
          </a:xfrm>
          <a:prstGeom prst="rect">
            <a:avLst/>
          </a:prstGeom>
          <a:noFill/>
          <a:ln>
            <a:noFill/>
          </a:ln>
        </p:spPr>
      </p:pic>
      <p:pic>
        <p:nvPicPr>
          <p:cNvPr descr="텍스트, 사람, 모니터, 벽이(가) 표시된 사진&#10;&#10;자동 생성된 설명" id="37" name="Google Shape;37;p1"/>
          <p:cNvPicPr preferRelativeResize="0"/>
          <p:nvPr/>
        </p:nvPicPr>
        <p:blipFill rotWithShape="1">
          <a:blip r:embed="rId6">
            <a:alphaModFix/>
          </a:blip>
          <a:srcRect b="0" l="0" r="0" t="0"/>
          <a:stretch/>
        </p:blipFill>
        <p:spPr>
          <a:xfrm>
            <a:off x="3196808" y="1846540"/>
            <a:ext cx="1424608" cy="7696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테마">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4_디자인 사용자 지정">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2012-02-16T00:18:34Z</dcterms:created>
  <dc:creator>sswon</dc:creator>
</cp:coreProperties>
</file>